
<file path=[Content_Types].xml><?xml version="1.0" encoding="utf-8"?>
<Types xmlns="http://schemas.openxmlformats.org/package/2006/content-types">
  <Default Extension="emf" ContentType="image/x-emf"/>
  <Default Extension="jpe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sldIdLst>
    <p:sldId id="271" r:id="rId2"/>
    <p:sldId id="263" r:id="rId3"/>
    <p:sldId id="276" r:id="rId4"/>
    <p:sldId id="261" r:id="rId5"/>
    <p:sldId id="267" r:id="rId6"/>
    <p:sldId id="277" r:id="rId7"/>
    <p:sldId id="258" r:id="rId8"/>
    <p:sldId id="279" r:id="rId9"/>
    <p:sldId id="278" r:id="rId10"/>
    <p:sldId id="280"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505" autoAdjust="0"/>
    <p:restoredTop sz="94996" autoAdjust="0"/>
  </p:normalViewPr>
  <p:slideViewPr>
    <p:cSldViewPr snapToGrid="0">
      <p:cViewPr varScale="1">
        <p:scale>
          <a:sx n="210" d="100"/>
          <a:sy n="210" d="100"/>
        </p:scale>
        <p:origin x="888"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10630F-790A-4B8F-A06C-CAF17CAE660A}" type="datetimeFigureOut">
              <a:rPr lang="en-GB" smtClean="0"/>
              <a:t>20/08/2026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6FB2E7-5195-4683-8684-83ED65FD6DDD}" type="slidenum">
              <a:rPr lang="en-GB" smtClean="0"/>
              <a:t>‹#›</a:t>
            </a:fld>
            <a:endParaRPr lang="en-GB"/>
          </a:p>
        </p:txBody>
      </p:sp>
    </p:spTree>
    <p:extLst>
      <p:ext uri="{BB962C8B-B14F-4D97-AF65-F5344CB8AC3E}">
        <p14:creationId xmlns:p14="http://schemas.microsoft.com/office/powerpoint/2010/main" val="35737319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Matthew 14:22-33 this is a reading that holds a lot of meaning for me personally.  While Peter actively stepped out of the boat when Jesus called to him, when I started on the discernment journey it felt very much like I had slept walked out of the boat and found myself in a raging sea.  But that is not what I am focusing on today.</a:t>
            </a:r>
          </a:p>
        </p:txBody>
      </p:sp>
      <p:sp>
        <p:nvSpPr>
          <p:cNvPr id="4" name="Slide Number Placeholder 3"/>
          <p:cNvSpPr>
            <a:spLocks noGrp="1"/>
          </p:cNvSpPr>
          <p:nvPr>
            <p:ph type="sldNum" sz="quarter" idx="5"/>
          </p:nvPr>
        </p:nvSpPr>
        <p:spPr/>
        <p:txBody>
          <a:bodyPr/>
          <a:lstStyle/>
          <a:p>
            <a:fld id="{EA6FB2E7-5195-4683-8684-83ED65FD6DDD}" type="slidenum">
              <a:rPr lang="en-GB" smtClean="0"/>
              <a:t>1</a:t>
            </a:fld>
            <a:endParaRPr lang="en-GB"/>
          </a:p>
        </p:txBody>
      </p:sp>
    </p:spTree>
    <p:extLst>
      <p:ext uri="{BB962C8B-B14F-4D97-AF65-F5344CB8AC3E}">
        <p14:creationId xmlns:p14="http://schemas.microsoft.com/office/powerpoint/2010/main" val="24968003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words can be put into 3 groups</a:t>
            </a:r>
          </a:p>
        </p:txBody>
      </p:sp>
      <p:sp>
        <p:nvSpPr>
          <p:cNvPr id="4" name="Slide Number Placeholder 3"/>
          <p:cNvSpPr>
            <a:spLocks noGrp="1"/>
          </p:cNvSpPr>
          <p:nvPr>
            <p:ph type="sldNum" sz="quarter" idx="5"/>
          </p:nvPr>
        </p:nvSpPr>
        <p:spPr/>
        <p:txBody>
          <a:bodyPr/>
          <a:lstStyle/>
          <a:p>
            <a:fld id="{EA6FB2E7-5195-4683-8684-83ED65FD6DDD}" type="slidenum">
              <a:rPr lang="en-GB" smtClean="0"/>
              <a:t>2</a:t>
            </a:fld>
            <a:endParaRPr lang="en-GB"/>
          </a:p>
        </p:txBody>
      </p:sp>
    </p:spTree>
    <p:extLst>
      <p:ext uri="{BB962C8B-B14F-4D97-AF65-F5344CB8AC3E}">
        <p14:creationId xmlns:p14="http://schemas.microsoft.com/office/powerpoint/2010/main" val="52952248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story of Jesus walking on water is recorded in three out of the four gospels.  Anybody know which one it doesn’t appear in?  Where it does appear, there are subtle differences in how the event is recorded.  I say subtle, actually they are quite striking.  When we look at or listen to things from different angles or perspectives we build a clearer picture of what we are actually looking at.</a:t>
            </a:r>
          </a:p>
        </p:txBody>
      </p:sp>
      <p:sp>
        <p:nvSpPr>
          <p:cNvPr id="4" name="Slide Number Placeholder 3"/>
          <p:cNvSpPr>
            <a:spLocks noGrp="1"/>
          </p:cNvSpPr>
          <p:nvPr>
            <p:ph type="sldNum" sz="quarter" idx="5"/>
          </p:nvPr>
        </p:nvSpPr>
        <p:spPr/>
        <p:txBody>
          <a:bodyPr/>
          <a:lstStyle/>
          <a:p>
            <a:fld id="{EA6FB2E7-5195-4683-8684-83ED65FD6DDD}" type="slidenum">
              <a:rPr lang="en-GB" smtClean="0"/>
              <a:t>4</a:t>
            </a:fld>
            <a:endParaRPr lang="en-GB"/>
          </a:p>
        </p:txBody>
      </p:sp>
    </p:spTree>
    <p:extLst>
      <p:ext uri="{BB962C8B-B14F-4D97-AF65-F5344CB8AC3E}">
        <p14:creationId xmlns:p14="http://schemas.microsoft.com/office/powerpoint/2010/main" val="41740978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disciples should have known or understood the meaning of Jesus walking on water.  He was demonstrating his power over creation.  Water a symbol of death, and here was Jesus walking over it.  But instead of understanding, the disciples are scared, they think they are seeing a ghost, so Jesus calls out to them …  There have been moments in my life when I know that I have seen or heard things which can only have been from God.  Moments which I still do not understand the meaning of fully.  A night in Dublin, sleeping on a sofa at a friend’s house, and I woke up to find a white figure stood over me.  I thought it was a ghost but at the same time I knew it wasn’t.  A hand touching me on the shoulder and saying it’s ok go back to sleep, there’s nothing to fear.</a:t>
            </a:r>
          </a:p>
        </p:txBody>
      </p:sp>
      <p:sp>
        <p:nvSpPr>
          <p:cNvPr id="4" name="Slide Number Placeholder 3"/>
          <p:cNvSpPr>
            <a:spLocks noGrp="1"/>
          </p:cNvSpPr>
          <p:nvPr>
            <p:ph type="sldNum" sz="quarter" idx="5"/>
          </p:nvPr>
        </p:nvSpPr>
        <p:spPr/>
        <p:txBody>
          <a:bodyPr/>
          <a:lstStyle/>
          <a:p>
            <a:fld id="{EA6FB2E7-5195-4683-8684-83ED65FD6DDD}" type="slidenum">
              <a:rPr lang="en-GB" smtClean="0"/>
              <a:t>6</a:t>
            </a:fld>
            <a:endParaRPr lang="en-GB"/>
          </a:p>
        </p:txBody>
      </p:sp>
    </p:spTree>
    <p:extLst>
      <p:ext uri="{BB962C8B-B14F-4D97-AF65-F5344CB8AC3E}">
        <p14:creationId xmlns:p14="http://schemas.microsoft.com/office/powerpoint/2010/main" val="262818676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Peter in true Peter fashion – questions, his response to Jesus saying it’s alright it is I, is IF it is you – command me to come to you walking on the waters.  And Jesus says ok then COME.  Peter steps out of the boat, and starts walking on water, and then starts to sink as he realises what he is doing.  He takes his eyes off Jesus and looks around at the storm, and the water and it all becomes a bit too real and daunting.  But Jesus doesn’t stop there, his hand is out ready to pluck Peter from water and to place him back in the boat with the other disciples.    </a:t>
            </a:r>
          </a:p>
        </p:txBody>
      </p:sp>
      <p:sp>
        <p:nvSpPr>
          <p:cNvPr id="4" name="Slide Number Placeholder 3"/>
          <p:cNvSpPr>
            <a:spLocks noGrp="1"/>
          </p:cNvSpPr>
          <p:nvPr>
            <p:ph type="sldNum" sz="quarter" idx="5"/>
          </p:nvPr>
        </p:nvSpPr>
        <p:spPr/>
        <p:txBody>
          <a:bodyPr/>
          <a:lstStyle/>
          <a:p>
            <a:fld id="{EA6FB2E7-5195-4683-8684-83ED65FD6DDD}" type="slidenum">
              <a:rPr lang="en-GB" smtClean="0"/>
              <a:t>8</a:t>
            </a:fld>
            <a:endParaRPr lang="en-GB"/>
          </a:p>
        </p:txBody>
      </p:sp>
    </p:spTree>
    <p:extLst>
      <p:ext uri="{BB962C8B-B14F-4D97-AF65-F5344CB8AC3E}">
        <p14:creationId xmlns:p14="http://schemas.microsoft.com/office/powerpoint/2010/main" val="20144445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I can’t help wondering what the disciples in the boat were doing while this was all going on.  What was their reaction to Peter jumping out of the boat and trying to walk on water.</a:t>
            </a:r>
          </a:p>
          <a:p>
            <a:r>
              <a:rPr lang="en-GB" dirty="0"/>
              <a:t>When Jesus returns himself and Peter to the boat, the storm ceases, and the disciples (at least in Matthew’s version) understand completely who Jesus is and we have their First communal acknowledgement.</a:t>
            </a:r>
          </a:p>
        </p:txBody>
      </p:sp>
      <p:sp>
        <p:nvSpPr>
          <p:cNvPr id="4" name="Slide Number Placeholder 3"/>
          <p:cNvSpPr>
            <a:spLocks noGrp="1"/>
          </p:cNvSpPr>
          <p:nvPr>
            <p:ph type="sldNum" sz="quarter" idx="5"/>
          </p:nvPr>
        </p:nvSpPr>
        <p:spPr/>
        <p:txBody>
          <a:bodyPr/>
          <a:lstStyle/>
          <a:p>
            <a:fld id="{EA6FB2E7-5195-4683-8684-83ED65FD6DDD}" type="slidenum">
              <a:rPr lang="en-GB" smtClean="0"/>
              <a:t>9</a:t>
            </a:fld>
            <a:endParaRPr lang="en-GB"/>
          </a:p>
        </p:txBody>
      </p:sp>
    </p:spTree>
    <p:extLst>
      <p:ext uri="{BB962C8B-B14F-4D97-AF65-F5344CB8AC3E}">
        <p14:creationId xmlns:p14="http://schemas.microsoft.com/office/powerpoint/2010/main" val="28744769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A6FB2E7-5195-4683-8684-83ED65FD6DDD}" type="slidenum">
              <a:rPr lang="en-GB" smtClean="0"/>
              <a:t>10</a:t>
            </a:fld>
            <a:endParaRPr lang="en-GB"/>
          </a:p>
        </p:txBody>
      </p:sp>
    </p:spTree>
    <p:extLst>
      <p:ext uri="{BB962C8B-B14F-4D97-AF65-F5344CB8AC3E}">
        <p14:creationId xmlns:p14="http://schemas.microsoft.com/office/powerpoint/2010/main" val="252576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B109F-BC20-105B-5FBE-6135F76C45A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821EFE22-E745-6BD3-8F92-12E73BE6398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BA9E3D6-87E1-0454-8DC0-9EB576F95416}"/>
              </a:ext>
            </a:extLst>
          </p:cNvPr>
          <p:cNvSpPr>
            <a:spLocks noGrp="1"/>
          </p:cNvSpPr>
          <p:nvPr>
            <p:ph type="dt" sz="half" idx="10"/>
          </p:nvPr>
        </p:nvSpPr>
        <p:spPr/>
        <p:txBody>
          <a:bodyPr/>
          <a:lstStyle/>
          <a:p>
            <a:fld id="{F6E17AA8-DA91-4D94-AE18-AE877AB44494}" type="datetimeFigureOut">
              <a:rPr lang="en-GB" smtClean="0"/>
              <a:t>20/08/2026</a:t>
            </a:fld>
            <a:endParaRPr lang="en-GB"/>
          </a:p>
        </p:txBody>
      </p:sp>
      <p:sp>
        <p:nvSpPr>
          <p:cNvPr id="5" name="Footer Placeholder 4">
            <a:extLst>
              <a:ext uri="{FF2B5EF4-FFF2-40B4-BE49-F238E27FC236}">
                <a16:creationId xmlns:a16="http://schemas.microsoft.com/office/drawing/2014/main" id="{C9318CF1-BA82-B4D7-14D3-AC12083D085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0FB662-8E32-B484-4FB7-3CED7E79BD46}"/>
              </a:ext>
            </a:extLst>
          </p:cNvPr>
          <p:cNvSpPr>
            <a:spLocks noGrp="1"/>
          </p:cNvSpPr>
          <p:nvPr>
            <p:ph type="sldNum" sz="quarter" idx="12"/>
          </p:nvPr>
        </p:nvSpPr>
        <p:spPr/>
        <p:txBody>
          <a:bodyPr/>
          <a:lstStyle/>
          <a:p>
            <a:fld id="{102E968F-64A1-4AF7-9A5C-5A5058FFDC44}" type="slidenum">
              <a:rPr lang="en-GB" smtClean="0"/>
              <a:t>‹#›</a:t>
            </a:fld>
            <a:endParaRPr lang="en-GB"/>
          </a:p>
        </p:txBody>
      </p:sp>
    </p:spTree>
    <p:extLst>
      <p:ext uri="{BB962C8B-B14F-4D97-AF65-F5344CB8AC3E}">
        <p14:creationId xmlns:p14="http://schemas.microsoft.com/office/powerpoint/2010/main" val="34835789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E365D5-3A3C-C25F-6298-FA90FB379C6B}"/>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F24AFB6-B9DB-134D-3C91-26A0FB30AA0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524D365-0387-71B7-81E3-F89A578FE7D6}"/>
              </a:ext>
            </a:extLst>
          </p:cNvPr>
          <p:cNvSpPr>
            <a:spLocks noGrp="1"/>
          </p:cNvSpPr>
          <p:nvPr>
            <p:ph type="dt" sz="half" idx="10"/>
          </p:nvPr>
        </p:nvSpPr>
        <p:spPr/>
        <p:txBody>
          <a:bodyPr/>
          <a:lstStyle/>
          <a:p>
            <a:fld id="{F6E17AA8-DA91-4D94-AE18-AE877AB44494}" type="datetimeFigureOut">
              <a:rPr lang="en-GB" smtClean="0"/>
              <a:t>20/08/2026</a:t>
            </a:fld>
            <a:endParaRPr lang="en-GB"/>
          </a:p>
        </p:txBody>
      </p:sp>
      <p:sp>
        <p:nvSpPr>
          <p:cNvPr id="5" name="Footer Placeholder 4">
            <a:extLst>
              <a:ext uri="{FF2B5EF4-FFF2-40B4-BE49-F238E27FC236}">
                <a16:creationId xmlns:a16="http://schemas.microsoft.com/office/drawing/2014/main" id="{0D203D24-4062-3A5A-7E3A-E19B25F3634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53516F-0752-B25D-8414-ED5C4F3C4A27}"/>
              </a:ext>
            </a:extLst>
          </p:cNvPr>
          <p:cNvSpPr>
            <a:spLocks noGrp="1"/>
          </p:cNvSpPr>
          <p:nvPr>
            <p:ph type="sldNum" sz="quarter" idx="12"/>
          </p:nvPr>
        </p:nvSpPr>
        <p:spPr/>
        <p:txBody>
          <a:bodyPr/>
          <a:lstStyle/>
          <a:p>
            <a:fld id="{102E968F-64A1-4AF7-9A5C-5A5058FFDC44}" type="slidenum">
              <a:rPr lang="en-GB" smtClean="0"/>
              <a:t>‹#›</a:t>
            </a:fld>
            <a:endParaRPr lang="en-GB"/>
          </a:p>
        </p:txBody>
      </p:sp>
    </p:spTree>
    <p:extLst>
      <p:ext uri="{BB962C8B-B14F-4D97-AF65-F5344CB8AC3E}">
        <p14:creationId xmlns:p14="http://schemas.microsoft.com/office/powerpoint/2010/main" val="10378579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FBF829-B7F6-C0EE-A03E-B4172323406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2F84204-FAE5-325A-A012-86F8595BAD7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9167A6F-A898-BAA0-2B6B-687F7AD4E9A2}"/>
              </a:ext>
            </a:extLst>
          </p:cNvPr>
          <p:cNvSpPr>
            <a:spLocks noGrp="1"/>
          </p:cNvSpPr>
          <p:nvPr>
            <p:ph type="dt" sz="half" idx="10"/>
          </p:nvPr>
        </p:nvSpPr>
        <p:spPr/>
        <p:txBody>
          <a:bodyPr/>
          <a:lstStyle/>
          <a:p>
            <a:fld id="{F6E17AA8-DA91-4D94-AE18-AE877AB44494}" type="datetimeFigureOut">
              <a:rPr lang="en-GB" smtClean="0"/>
              <a:t>20/08/2026</a:t>
            </a:fld>
            <a:endParaRPr lang="en-GB"/>
          </a:p>
        </p:txBody>
      </p:sp>
      <p:sp>
        <p:nvSpPr>
          <p:cNvPr id="5" name="Footer Placeholder 4">
            <a:extLst>
              <a:ext uri="{FF2B5EF4-FFF2-40B4-BE49-F238E27FC236}">
                <a16:creationId xmlns:a16="http://schemas.microsoft.com/office/drawing/2014/main" id="{8F254EAA-067C-32AC-5A32-A3ADD4371F2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0549646-8C68-99F3-C91A-BBE571E3100F}"/>
              </a:ext>
            </a:extLst>
          </p:cNvPr>
          <p:cNvSpPr>
            <a:spLocks noGrp="1"/>
          </p:cNvSpPr>
          <p:nvPr>
            <p:ph type="sldNum" sz="quarter" idx="12"/>
          </p:nvPr>
        </p:nvSpPr>
        <p:spPr/>
        <p:txBody>
          <a:bodyPr/>
          <a:lstStyle/>
          <a:p>
            <a:fld id="{102E968F-64A1-4AF7-9A5C-5A5058FFDC44}" type="slidenum">
              <a:rPr lang="en-GB" smtClean="0"/>
              <a:t>‹#›</a:t>
            </a:fld>
            <a:endParaRPr lang="en-GB"/>
          </a:p>
        </p:txBody>
      </p:sp>
    </p:spTree>
    <p:extLst>
      <p:ext uri="{BB962C8B-B14F-4D97-AF65-F5344CB8AC3E}">
        <p14:creationId xmlns:p14="http://schemas.microsoft.com/office/powerpoint/2010/main" val="31238420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0E8031-04C9-F2A6-0101-40411C96A24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B283015-E9AB-C47A-91D7-B8912211865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4B4B1E8-157A-D08D-D183-2B0EEDF1510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B31F8ED2-97B3-1CAD-E5F1-B93B75B91EE5}"/>
              </a:ext>
            </a:extLst>
          </p:cNvPr>
          <p:cNvSpPr>
            <a:spLocks noGrp="1"/>
          </p:cNvSpPr>
          <p:nvPr>
            <p:ph type="dt" sz="half" idx="10"/>
          </p:nvPr>
        </p:nvSpPr>
        <p:spPr/>
        <p:txBody>
          <a:bodyPr/>
          <a:lstStyle/>
          <a:p>
            <a:fld id="{F6E17AA8-DA91-4D94-AE18-AE877AB44494}" type="datetimeFigureOut">
              <a:rPr lang="en-GB" smtClean="0"/>
              <a:t>20/08/2026</a:t>
            </a:fld>
            <a:endParaRPr lang="en-GB"/>
          </a:p>
        </p:txBody>
      </p:sp>
      <p:sp>
        <p:nvSpPr>
          <p:cNvPr id="6" name="Footer Placeholder 5">
            <a:extLst>
              <a:ext uri="{FF2B5EF4-FFF2-40B4-BE49-F238E27FC236}">
                <a16:creationId xmlns:a16="http://schemas.microsoft.com/office/drawing/2014/main" id="{5269BC7F-42DA-452D-C314-D4330DBE430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EE921E5-CED6-00DD-8039-97CC13C80BE5}"/>
              </a:ext>
            </a:extLst>
          </p:cNvPr>
          <p:cNvSpPr>
            <a:spLocks noGrp="1"/>
          </p:cNvSpPr>
          <p:nvPr>
            <p:ph type="sldNum" sz="quarter" idx="12"/>
          </p:nvPr>
        </p:nvSpPr>
        <p:spPr/>
        <p:txBody>
          <a:bodyPr/>
          <a:lstStyle/>
          <a:p>
            <a:fld id="{102E968F-64A1-4AF7-9A5C-5A5058FFDC44}" type="slidenum">
              <a:rPr lang="en-GB" smtClean="0"/>
              <a:t>‹#›</a:t>
            </a:fld>
            <a:endParaRPr lang="en-GB"/>
          </a:p>
        </p:txBody>
      </p:sp>
    </p:spTree>
    <p:extLst>
      <p:ext uri="{BB962C8B-B14F-4D97-AF65-F5344CB8AC3E}">
        <p14:creationId xmlns:p14="http://schemas.microsoft.com/office/powerpoint/2010/main" val="19753513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CEAF8-A33F-D123-93F4-10D0B17D80FA}"/>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C7A891E-BC08-9837-9154-CEB2E0ABFC4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7F09B97-7103-CDF3-E51A-45F2F01CA4F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AD3EA97-A7FF-ACD4-0A0E-22EE498EE37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CB0B211-7AEB-0CF2-C042-674EB0061DD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DA291B4-E698-CA8F-C2E5-960D18FE81F0}"/>
              </a:ext>
            </a:extLst>
          </p:cNvPr>
          <p:cNvSpPr>
            <a:spLocks noGrp="1"/>
          </p:cNvSpPr>
          <p:nvPr>
            <p:ph type="dt" sz="half" idx="10"/>
          </p:nvPr>
        </p:nvSpPr>
        <p:spPr/>
        <p:txBody>
          <a:bodyPr/>
          <a:lstStyle/>
          <a:p>
            <a:fld id="{F6E17AA8-DA91-4D94-AE18-AE877AB44494}" type="datetimeFigureOut">
              <a:rPr lang="en-GB" smtClean="0"/>
              <a:t>20/08/2026</a:t>
            </a:fld>
            <a:endParaRPr lang="en-GB"/>
          </a:p>
        </p:txBody>
      </p:sp>
      <p:sp>
        <p:nvSpPr>
          <p:cNvPr id="8" name="Footer Placeholder 7">
            <a:extLst>
              <a:ext uri="{FF2B5EF4-FFF2-40B4-BE49-F238E27FC236}">
                <a16:creationId xmlns:a16="http://schemas.microsoft.com/office/drawing/2014/main" id="{2DAC8312-BD5A-7099-FAC8-0142A2EB17D4}"/>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4C907FED-6AA1-B4C2-ECCE-815FCAA6A34D}"/>
              </a:ext>
            </a:extLst>
          </p:cNvPr>
          <p:cNvSpPr>
            <a:spLocks noGrp="1"/>
          </p:cNvSpPr>
          <p:nvPr>
            <p:ph type="sldNum" sz="quarter" idx="12"/>
          </p:nvPr>
        </p:nvSpPr>
        <p:spPr/>
        <p:txBody>
          <a:bodyPr/>
          <a:lstStyle/>
          <a:p>
            <a:fld id="{102E968F-64A1-4AF7-9A5C-5A5058FFDC44}" type="slidenum">
              <a:rPr lang="en-GB" smtClean="0"/>
              <a:t>‹#›</a:t>
            </a:fld>
            <a:endParaRPr lang="en-GB"/>
          </a:p>
        </p:txBody>
      </p:sp>
    </p:spTree>
    <p:extLst>
      <p:ext uri="{BB962C8B-B14F-4D97-AF65-F5344CB8AC3E}">
        <p14:creationId xmlns:p14="http://schemas.microsoft.com/office/powerpoint/2010/main" val="31064561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1C6F75-7BFF-6970-F1B4-C16287DD140E}"/>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3F92DBD2-6CBE-DE42-177D-742FFD578FD2}"/>
              </a:ext>
            </a:extLst>
          </p:cNvPr>
          <p:cNvSpPr>
            <a:spLocks noGrp="1"/>
          </p:cNvSpPr>
          <p:nvPr>
            <p:ph type="dt" sz="half" idx="10"/>
          </p:nvPr>
        </p:nvSpPr>
        <p:spPr/>
        <p:txBody>
          <a:bodyPr/>
          <a:lstStyle/>
          <a:p>
            <a:fld id="{F6E17AA8-DA91-4D94-AE18-AE877AB44494}" type="datetimeFigureOut">
              <a:rPr lang="en-GB" smtClean="0"/>
              <a:t>20/08/2026</a:t>
            </a:fld>
            <a:endParaRPr lang="en-GB"/>
          </a:p>
        </p:txBody>
      </p:sp>
      <p:sp>
        <p:nvSpPr>
          <p:cNvPr id="4" name="Footer Placeholder 3">
            <a:extLst>
              <a:ext uri="{FF2B5EF4-FFF2-40B4-BE49-F238E27FC236}">
                <a16:creationId xmlns:a16="http://schemas.microsoft.com/office/drawing/2014/main" id="{63434F4D-F974-B821-B971-3A5882B1CAB5}"/>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6AA83A83-2FF4-057D-4587-1A43CAE9D0AA}"/>
              </a:ext>
            </a:extLst>
          </p:cNvPr>
          <p:cNvSpPr>
            <a:spLocks noGrp="1"/>
          </p:cNvSpPr>
          <p:nvPr>
            <p:ph type="sldNum" sz="quarter" idx="12"/>
          </p:nvPr>
        </p:nvSpPr>
        <p:spPr/>
        <p:txBody>
          <a:bodyPr/>
          <a:lstStyle/>
          <a:p>
            <a:fld id="{102E968F-64A1-4AF7-9A5C-5A5058FFDC44}" type="slidenum">
              <a:rPr lang="en-GB" smtClean="0"/>
              <a:t>‹#›</a:t>
            </a:fld>
            <a:endParaRPr lang="en-GB"/>
          </a:p>
        </p:txBody>
      </p:sp>
    </p:spTree>
    <p:extLst>
      <p:ext uri="{BB962C8B-B14F-4D97-AF65-F5344CB8AC3E}">
        <p14:creationId xmlns:p14="http://schemas.microsoft.com/office/powerpoint/2010/main" val="37437379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5678E438-261E-F0D0-4FC1-2C0C981DE2D6}"/>
              </a:ext>
            </a:extLst>
          </p:cNvPr>
          <p:cNvSpPr>
            <a:spLocks noGrp="1"/>
          </p:cNvSpPr>
          <p:nvPr>
            <p:ph type="dt" sz="half" idx="10"/>
          </p:nvPr>
        </p:nvSpPr>
        <p:spPr/>
        <p:txBody>
          <a:bodyPr/>
          <a:lstStyle/>
          <a:p>
            <a:fld id="{F6E17AA8-DA91-4D94-AE18-AE877AB44494}" type="datetimeFigureOut">
              <a:rPr lang="en-GB" smtClean="0"/>
              <a:t>20/08/2026</a:t>
            </a:fld>
            <a:endParaRPr lang="en-GB"/>
          </a:p>
        </p:txBody>
      </p:sp>
      <p:sp>
        <p:nvSpPr>
          <p:cNvPr id="3" name="Footer Placeholder 2">
            <a:extLst>
              <a:ext uri="{FF2B5EF4-FFF2-40B4-BE49-F238E27FC236}">
                <a16:creationId xmlns:a16="http://schemas.microsoft.com/office/drawing/2014/main" id="{5063294A-1ABE-9AA2-0346-BBDC348587CB}"/>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30988734-6BC6-7B8B-C99A-8DC3FE481FD9}"/>
              </a:ext>
            </a:extLst>
          </p:cNvPr>
          <p:cNvSpPr>
            <a:spLocks noGrp="1"/>
          </p:cNvSpPr>
          <p:nvPr>
            <p:ph type="sldNum" sz="quarter" idx="12"/>
          </p:nvPr>
        </p:nvSpPr>
        <p:spPr/>
        <p:txBody>
          <a:bodyPr/>
          <a:lstStyle/>
          <a:p>
            <a:fld id="{102E968F-64A1-4AF7-9A5C-5A5058FFDC44}" type="slidenum">
              <a:rPr lang="en-GB" smtClean="0"/>
              <a:t>‹#›</a:t>
            </a:fld>
            <a:endParaRPr lang="en-GB"/>
          </a:p>
        </p:txBody>
      </p:sp>
    </p:spTree>
    <p:extLst>
      <p:ext uri="{BB962C8B-B14F-4D97-AF65-F5344CB8AC3E}">
        <p14:creationId xmlns:p14="http://schemas.microsoft.com/office/powerpoint/2010/main" val="44173522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8980A8-043F-ABDA-4A44-62C6FB4BBA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E34D0061-1F67-AA5B-438E-F73B7D46E54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196303F1-277D-B126-C84F-3250837FF78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2180A23-1E80-E379-35AB-53E6163A543E}"/>
              </a:ext>
            </a:extLst>
          </p:cNvPr>
          <p:cNvSpPr>
            <a:spLocks noGrp="1"/>
          </p:cNvSpPr>
          <p:nvPr>
            <p:ph type="dt" sz="half" idx="10"/>
          </p:nvPr>
        </p:nvSpPr>
        <p:spPr/>
        <p:txBody>
          <a:bodyPr/>
          <a:lstStyle/>
          <a:p>
            <a:fld id="{F6E17AA8-DA91-4D94-AE18-AE877AB44494}" type="datetimeFigureOut">
              <a:rPr lang="en-GB" smtClean="0"/>
              <a:t>20/08/2026</a:t>
            </a:fld>
            <a:endParaRPr lang="en-GB"/>
          </a:p>
        </p:txBody>
      </p:sp>
      <p:sp>
        <p:nvSpPr>
          <p:cNvPr id="6" name="Footer Placeholder 5">
            <a:extLst>
              <a:ext uri="{FF2B5EF4-FFF2-40B4-BE49-F238E27FC236}">
                <a16:creationId xmlns:a16="http://schemas.microsoft.com/office/drawing/2014/main" id="{D4C6BCAB-5992-8562-DA76-90DB48D6B8B4}"/>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7C49E1E-D18F-A991-CB41-4F7490A9A78C}"/>
              </a:ext>
            </a:extLst>
          </p:cNvPr>
          <p:cNvSpPr>
            <a:spLocks noGrp="1"/>
          </p:cNvSpPr>
          <p:nvPr>
            <p:ph type="sldNum" sz="quarter" idx="12"/>
          </p:nvPr>
        </p:nvSpPr>
        <p:spPr/>
        <p:txBody>
          <a:bodyPr/>
          <a:lstStyle/>
          <a:p>
            <a:fld id="{102E968F-64A1-4AF7-9A5C-5A5058FFDC44}" type="slidenum">
              <a:rPr lang="en-GB" smtClean="0"/>
              <a:t>‹#›</a:t>
            </a:fld>
            <a:endParaRPr lang="en-GB"/>
          </a:p>
        </p:txBody>
      </p:sp>
    </p:spTree>
    <p:extLst>
      <p:ext uri="{BB962C8B-B14F-4D97-AF65-F5344CB8AC3E}">
        <p14:creationId xmlns:p14="http://schemas.microsoft.com/office/powerpoint/2010/main" val="36006833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65930D-B251-C0B0-D2D9-008C288F6CD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578E203-0135-EA97-F299-1F1F6A7D627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DD147EB-3232-E509-898C-D3A7762BFDB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A8C357-8463-565F-28B9-D78009AC6C7E}"/>
              </a:ext>
            </a:extLst>
          </p:cNvPr>
          <p:cNvSpPr>
            <a:spLocks noGrp="1"/>
          </p:cNvSpPr>
          <p:nvPr>
            <p:ph type="dt" sz="half" idx="10"/>
          </p:nvPr>
        </p:nvSpPr>
        <p:spPr/>
        <p:txBody>
          <a:bodyPr/>
          <a:lstStyle/>
          <a:p>
            <a:fld id="{F6E17AA8-DA91-4D94-AE18-AE877AB44494}" type="datetimeFigureOut">
              <a:rPr lang="en-GB" smtClean="0"/>
              <a:t>20/08/2026</a:t>
            </a:fld>
            <a:endParaRPr lang="en-GB"/>
          </a:p>
        </p:txBody>
      </p:sp>
      <p:sp>
        <p:nvSpPr>
          <p:cNvPr id="6" name="Footer Placeholder 5">
            <a:extLst>
              <a:ext uri="{FF2B5EF4-FFF2-40B4-BE49-F238E27FC236}">
                <a16:creationId xmlns:a16="http://schemas.microsoft.com/office/drawing/2014/main" id="{264F3462-F31A-2CFB-A51A-67F582F47050}"/>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CBD65C4-6A86-3B2C-46F7-5E1131D1444E}"/>
              </a:ext>
            </a:extLst>
          </p:cNvPr>
          <p:cNvSpPr>
            <a:spLocks noGrp="1"/>
          </p:cNvSpPr>
          <p:nvPr>
            <p:ph type="sldNum" sz="quarter" idx="12"/>
          </p:nvPr>
        </p:nvSpPr>
        <p:spPr/>
        <p:txBody>
          <a:bodyPr/>
          <a:lstStyle/>
          <a:p>
            <a:fld id="{102E968F-64A1-4AF7-9A5C-5A5058FFDC44}" type="slidenum">
              <a:rPr lang="en-GB" smtClean="0"/>
              <a:t>‹#›</a:t>
            </a:fld>
            <a:endParaRPr lang="en-GB"/>
          </a:p>
        </p:txBody>
      </p:sp>
    </p:spTree>
    <p:extLst>
      <p:ext uri="{BB962C8B-B14F-4D97-AF65-F5344CB8AC3E}">
        <p14:creationId xmlns:p14="http://schemas.microsoft.com/office/powerpoint/2010/main" val="16466264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45DD9-1E61-3711-EA5D-F940DC884EA3}"/>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76C82E3-37C5-CC90-9E46-58AE1C1D0AF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4C22075-F029-E5CC-121F-692E68482A1B}"/>
              </a:ext>
            </a:extLst>
          </p:cNvPr>
          <p:cNvSpPr>
            <a:spLocks noGrp="1"/>
          </p:cNvSpPr>
          <p:nvPr>
            <p:ph type="dt" sz="half" idx="10"/>
          </p:nvPr>
        </p:nvSpPr>
        <p:spPr/>
        <p:txBody>
          <a:bodyPr/>
          <a:lstStyle/>
          <a:p>
            <a:fld id="{F6E17AA8-DA91-4D94-AE18-AE877AB44494}" type="datetimeFigureOut">
              <a:rPr lang="en-GB" smtClean="0"/>
              <a:t>20/08/2026</a:t>
            </a:fld>
            <a:endParaRPr lang="en-GB"/>
          </a:p>
        </p:txBody>
      </p:sp>
      <p:sp>
        <p:nvSpPr>
          <p:cNvPr id="5" name="Footer Placeholder 4">
            <a:extLst>
              <a:ext uri="{FF2B5EF4-FFF2-40B4-BE49-F238E27FC236}">
                <a16:creationId xmlns:a16="http://schemas.microsoft.com/office/drawing/2014/main" id="{9E960CC3-9D99-A916-53F1-B8832920084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56DB6226-0764-19B0-1BFB-79893841B6C4}"/>
              </a:ext>
            </a:extLst>
          </p:cNvPr>
          <p:cNvSpPr>
            <a:spLocks noGrp="1"/>
          </p:cNvSpPr>
          <p:nvPr>
            <p:ph type="sldNum" sz="quarter" idx="12"/>
          </p:nvPr>
        </p:nvSpPr>
        <p:spPr/>
        <p:txBody>
          <a:bodyPr/>
          <a:lstStyle/>
          <a:p>
            <a:fld id="{102E968F-64A1-4AF7-9A5C-5A5058FFDC44}" type="slidenum">
              <a:rPr lang="en-GB" smtClean="0"/>
              <a:t>‹#›</a:t>
            </a:fld>
            <a:endParaRPr lang="en-GB"/>
          </a:p>
        </p:txBody>
      </p:sp>
    </p:spTree>
    <p:extLst>
      <p:ext uri="{BB962C8B-B14F-4D97-AF65-F5344CB8AC3E}">
        <p14:creationId xmlns:p14="http://schemas.microsoft.com/office/powerpoint/2010/main" val="16464831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6454FBE-A1B2-6505-39B1-64182F02D336}"/>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342AECB-4314-6903-6EB1-0C0E07CF2F6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185CE317-8403-2A4D-A25F-9B2D180210B3}"/>
              </a:ext>
            </a:extLst>
          </p:cNvPr>
          <p:cNvSpPr>
            <a:spLocks noGrp="1"/>
          </p:cNvSpPr>
          <p:nvPr>
            <p:ph type="dt" sz="half" idx="10"/>
          </p:nvPr>
        </p:nvSpPr>
        <p:spPr/>
        <p:txBody>
          <a:bodyPr/>
          <a:lstStyle/>
          <a:p>
            <a:fld id="{F6E17AA8-DA91-4D94-AE18-AE877AB44494}" type="datetimeFigureOut">
              <a:rPr lang="en-GB" smtClean="0"/>
              <a:t>20/08/2026</a:t>
            </a:fld>
            <a:endParaRPr lang="en-GB"/>
          </a:p>
        </p:txBody>
      </p:sp>
      <p:sp>
        <p:nvSpPr>
          <p:cNvPr id="5" name="Footer Placeholder 4">
            <a:extLst>
              <a:ext uri="{FF2B5EF4-FFF2-40B4-BE49-F238E27FC236}">
                <a16:creationId xmlns:a16="http://schemas.microsoft.com/office/drawing/2014/main" id="{EFE8BCA5-F0F8-953D-8E40-FC2697C5D48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6DFE5D2-8902-D6E3-D293-F3D5BC613AB9}"/>
              </a:ext>
            </a:extLst>
          </p:cNvPr>
          <p:cNvSpPr>
            <a:spLocks noGrp="1"/>
          </p:cNvSpPr>
          <p:nvPr>
            <p:ph type="sldNum" sz="quarter" idx="12"/>
          </p:nvPr>
        </p:nvSpPr>
        <p:spPr/>
        <p:txBody>
          <a:bodyPr/>
          <a:lstStyle/>
          <a:p>
            <a:fld id="{102E968F-64A1-4AF7-9A5C-5A5058FFDC44}" type="slidenum">
              <a:rPr lang="en-GB" smtClean="0"/>
              <a:t>‹#›</a:t>
            </a:fld>
            <a:endParaRPr lang="en-GB"/>
          </a:p>
        </p:txBody>
      </p:sp>
    </p:spTree>
    <p:extLst>
      <p:ext uri="{BB962C8B-B14F-4D97-AF65-F5344CB8AC3E}">
        <p14:creationId xmlns:p14="http://schemas.microsoft.com/office/powerpoint/2010/main" val="12592648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27C6BA0-7E67-1A62-C115-FC5065B1675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3CCD1F6-4C91-D4D1-111F-13631139D83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8DF9CE7-CEE2-33B7-394A-9BF0F470E5B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6E17AA8-DA91-4D94-AE18-AE877AB44494}" type="datetimeFigureOut">
              <a:rPr lang="en-GB" smtClean="0"/>
              <a:t>20/08/2026</a:t>
            </a:fld>
            <a:endParaRPr lang="en-GB"/>
          </a:p>
        </p:txBody>
      </p:sp>
      <p:sp>
        <p:nvSpPr>
          <p:cNvPr id="5" name="Footer Placeholder 4">
            <a:extLst>
              <a:ext uri="{FF2B5EF4-FFF2-40B4-BE49-F238E27FC236}">
                <a16:creationId xmlns:a16="http://schemas.microsoft.com/office/drawing/2014/main" id="{DFF56289-E762-D041-F2E7-C319DDE03ED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40864A14-6A9D-2199-EEB8-9D8089E9110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02E968F-64A1-4AF7-9A5C-5A5058FFDC44}" type="slidenum">
              <a:rPr lang="en-GB" smtClean="0"/>
              <a:t>‹#›</a:t>
            </a:fld>
            <a:endParaRPr lang="en-GB"/>
          </a:p>
        </p:txBody>
      </p:sp>
    </p:spTree>
    <p:extLst>
      <p:ext uri="{BB962C8B-B14F-4D97-AF65-F5344CB8AC3E}">
        <p14:creationId xmlns:p14="http://schemas.microsoft.com/office/powerpoint/2010/main" val="341427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jpeg"/><Relationship Id="rId3" Type="http://schemas.openxmlformats.org/officeDocument/2006/relationships/slideLayout" Target="../slideLayouts/slideLayout7.xml"/><Relationship Id="rId7" Type="http://schemas.openxmlformats.org/officeDocument/2006/relationships/image" Target="../media/image6.png"/><Relationship Id="rId12" Type="http://schemas.openxmlformats.org/officeDocument/2006/relationships/image" Target="../media/image11.jpeg"/><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5.png"/><Relationship Id="rId11" Type="http://schemas.openxmlformats.org/officeDocument/2006/relationships/image" Target="../media/image10.jpeg"/><Relationship Id="rId5" Type="http://schemas.openxmlformats.org/officeDocument/2006/relationships/image" Target="../media/image4.png"/><Relationship Id="rId10" Type="http://schemas.openxmlformats.org/officeDocument/2006/relationships/image" Target="../media/image9.jpeg"/><Relationship Id="rId4" Type="http://schemas.openxmlformats.org/officeDocument/2006/relationships/notesSlide" Target="../notesSlides/notesSlide3.xml"/><Relationship Id="rId9" Type="http://schemas.openxmlformats.org/officeDocument/2006/relationships/image" Target="../media/image8.jpeg"/></Relationships>
</file>

<file path=ppt/slides/_rels/slide5.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71B2258F-86CA-4D4D-8270-BC05FCDEBFB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7999"/>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3C14F540-D2E9-A67C-6C95-39524236B666}"/>
              </a:ext>
            </a:extLst>
          </p:cNvPr>
          <p:cNvPicPr>
            <a:picLocks noChangeAspect="1"/>
          </p:cNvPicPr>
          <p:nvPr/>
        </p:nvPicPr>
        <p:blipFill>
          <a:blip r:embed="rId3">
            <a:alphaModFix amt="50000"/>
          </a:blip>
          <a:srcRect/>
          <a:stretch>
            <a:fillRect/>
          </a:stretch>
        </p:blipFill>
        <p:spPr>
          <a:xfrm>
            <a:off x="20" y="1"/>
            <a:ext cx="12191980" cy="6857999"/>
          </a:xfrm>
          <a:prstGeom prst="rect">
            <a:avLst/>
          </a:prstGeom>
        </p:spPr>
      </p:pic>
      <p:sp>
        <p:nvSpPr>
          <p:cNvPr id="2" name="Title 1">
            <a:extLst>
              <a:ext uri="{FF2B5EF4-FFF2-40B4-BE49-F238E27FC236}">
                <a16:creationId xmlns:a16="http://schemas.microsoft.com/office/drawing/2014/main" id="{6AC84DC4-882E-A959-8601-AD8ABDA97C11}"/>
              </a:ext>
            </a:extLst>
          </p:cNvPr>
          <p:cNvSpPr>
            <a:spLocks noGrp="1"/>
          </p:cNvSpPr>
          <p:nvPr>
            <p:ph type="ctrTitle"/>
          </p:nvPr>
        </p:nvSpPr>
        <p:spPr>
          <a:xfrm>
            <a:off x="1524000" y="1122362"/>
            <a:ext cx="9144000" cy="2900518"/>
          </a:xfrm>
        </p:spPr>
        <p:txBody>
          <a:bodyPr>
            <a:normAutofit/>
          </a:bodyPr>
          <a:lstStyle/>
          <a:p>
            <a:r>
              <a:rPr lang="en-GB" dirty="0">
                <a:solidFill>
                  <a:srgbClr val="FFFFFF"/>
                </a:solidFill>
              </a:rPr>
              <a:t>Matthew  14: 22-33</a:t>
            </a:r>
          </a:p>
        </p:txBody>
      </p:sp>
    </p:spTree>
    <p:extLst>
      <p:ext uri="{BB962C8B-B14F-4D97-AF65-F5344CB8AC3E}">
        <p14:creationId xmlns:p14="http://schemas.microsoft.com/office/powerpoint/2010/main" val="277143006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7636A315-ADA5-0B40-F895-0CC8B4FD368F}"/>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3047" y="10"/>
            <a:ext cx="9669642" cy="6857990"/>
          </a:xfrm>
          <a:prstGeom prst="rect">
            <a:avLst/>
          </a:prstGeom>
        </p:spPr>
      </p:pic>
      <p:sp>
        <p:nvSpPr>
          <p:cNvPr id="13" name="Rectangle 12">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Box 2">
            <a:extLst>
              <a:ext uri="{FF2B5EF4-FFF2-40B4-BE49-F238E27FC236}">
                <a16:creationId xmlns:a16="http://schemas.microsoft.com/office/drawing/2014/main" id="{AC2F418C-67A6-BA6A-6F2D-85CE5F820BB4}"/>
              </a:ext>
            </a:extLst>
          </p:cNvPr>
          <p:cNvSpPr txBox="1"/>
          <p:nvPr/>
        </p:nvSpPr>
        <p:spPr>
          <a:xfrm>
            <a:off x="3540761" y="355600"/>
            <a:ext cx="7594599" cy="6394839"/>
          </a:xfrm>
          <a:prstGeom prst="rect">
            <a:avLst/>
          </a:prstGeom>
        </p:spPr>
        <p:txBody>
          <a:bodyPr vert="horz" lIns="91440" tIns="45720" rIns="91440" bIns="45720" rtlCol="0">
            <a:noAutofit/>
          </a:bodyPr>
          <a:lstStyle/>
          <a:p>
            <a:pPr marL="285750" indent="-228600">
              <a:lnSpc>
                <a:spcPct val="90000"/>
              </a:lnSpc>
              <a:spcAft>
                <a:spcPts val="600"/>
              </a:spcAft>
              <a:buFont typeface="Arial" panose="020B0604020202020204" pitchFamily="34" charset="0"/>
              <a:buChar char="•"/>
            </a:pPr>
            <a:r>
              <a:rPr lang="en-US" sz="2400" b="1" u="none" strike="noStrike" dirty="0">
                <a:effectLst/>
              </a:rPr>
              <a:t>Profound</a:t>
            </a:r>
            <a:r>
              <a:rPr lang="en-US" sz="2400" b="0" u="none" strike="noStrike" dirty="0">
                <a:effectLst/>
              </a:rPr>
              <a:t>: Deep spiritual truths revealed.</a:t>
            </a:r>
          </a:p>
          <a:p>
            <a:pPr marL="285750" indent="-228600">
              <a:lnSpc>
                <a:spcPct val="90000"/>
              </a:lnSpc>
              <a:spcAft>
                <a:spcPts val="600"/>
              </a:spcAft>
              <a:buFont typeface="Arial" panose="020B0604020202020204" pitchFamily="34" charset="0"/>
              <a:buChar char="•"/>
            </a:pPr>
            <a:r>
              <a:rPr lang="en-US" sz="2400" b="1" u="none" strike="noStrike" dirty="0">
                <a:effectLst/>
              </a:rPr>
              <a:t>Perilous</a:t>
            </a:r>
            <a:r>
              <a:rPr lang="en-US" sz="2400" b="0" u="none" strike="noStrike" dirty="0">
                <a:effectLst/>
              </a:rPr>
              <a:t>: Dangerous, life-threatening sea storm.</a:t>
            </a:r>
          </a:p>
          <a:p>
            <a:pPr marL="285750" indent="-228600">
              <a:lnSpc>
                <a:spcPct val="90000"/>
              </a:lnSpc>
              <a:spcAft>
                <a:spcPts val="600"/>
              </a:spcAft>
              <a:buFont typeface="Arial" panose="020B0604020202020204" pitchFamily="34" charset="0"/>
              <a:buChar char="•"/>
            </a:pPr>
            <a:r>
              <a:rPr lang="en-US" sz="2400" b="1" u="none" strike="noStrike" dirty="0">
                <a:effectLst/>
              </a:rPr>
              <a:t>Petrified</a:t>
            </a:r>
            <a:r>
              <a:rPr lang="en-US" sz="2400" b="0" u="none" strike="noStrike" dirty="0">
                <a:effectLst/>
              </a:rPr>
              <a:t>: Disciples terrified by the waves.</a:t>
            </a:r>
          </a:p>
          <a:p>
            <a:pPr marL="285750" indent="-228600">
              <a:lnSpc>
                <a:spcPct val="90000"/>
              </a:lnSpc>
              <a:spcAft>
                <a:spcPts val="600"/>
              </a:spcAft>
              <a:buFont typeface="Arial" panose="020B0604020202020204" pitchFamily="34" charset="0"/>
              <a:buChar char="•"/>
            </a:pPr>
            <a:r>
              <a:rPr lang="en-US" sz="2400" b="1" u="none" strike="noStrike" dirty="0">
                <a:effectLst/>
              </a:rPr>
              <a:t>Phantom</a:t>
            </a:r>
            <a:r>
              <a:rPr lang="en-US" sz="2400" b="0" u="none" strike="noStrike" dirty="0">
                <a:effectLst/>
              </a:rPr>
              <a:t>: Mistaking Jesus for a ghost.</a:t>
            </a:r>
          </a:p>
          <a:p>
            <a:pPr marL="285750" indent="-228600">
              <a:lnSpc>
                <a:spcPct val="90000"/>
              </a:lnSpc>
              <a:spcAft>
                <a:spcPts val="600"/>
              </a:spcAft>
              <a:buFont typeface="Arial" panose="020B0604020202020204" pitchFamily="34" charset="0"/>
              <a:buChar char="•"/>
            </a:pPr>
            <a:r>
              <a:rPr lang="en-US" sz="2400" b="1" u="none" strike="noStrike" dirty="0">
                <a:effectLst/>
              </a:rPr>
              <a:t>Power</a:t>
            </a:r>
            <a:r>
              <a:rPr lang="en-US" sz="2400" b="0" u="none" strike="noStrike" dirty="0">
                <a:effectLst/>
              </a:rPr>
              <a:t>: Christ treading over nature.</a:t>
            </a:r>
          </a:p>
          <a:p>
            <a:pPr marL="285750" indent="-228600">
              <a:lnSpc>
                <a:spcPct val="90000"/>
              </a:lnSpc>
              <a:spcAft>
                <a:spcPts val="600"/>
              </a:spcAft>
              <a:buFont typeface="Arial" panose="020B0604020202020204" pitchFamily="34" charset="0"/>
              <a:buChar char="•"/>
            </a:pPr>
            <a:r>
              <a:rPr lang="en-US" sz="2400" b="1" u="none" strike="noStrike" dirty="0">
                <a:effectLst/>
              </a:rPr>
              <a:t>Presence</a:t>
            </a:r>
            <a:r>
              <a:rPr lang="en-US" sz="2400" b="0" u="none" strike="noStrike" dirty="0">
                <a:effectLst/>
              </a:rPr>
              <a:t>: Divine comfort in chaos.</a:t>
            </a:r>
          </a:p>
          <a:p>
            <a:pPr marL="285750" indent="-228600">
              <a:lnSpc>
                <a:spcPct val="90000"/>
              </a:lnSpc>
              <a:spcAft>
                <a:spcPts val="600"/>
              </a:spcAft>
              <a:buFont typeface="Arial" panose="020B0604020202020204" pitchFamily="34" charset="0"/>
              <a:buChar char="•"/>
            </a:pPr>
            <a:r>
              <a:rPr lang="en-US" sz="2400" b="1" u="none" strike="noStrike" dirty="0">
                <a:effectLst/>
              </a:rPr>
              <a:t>Proclamation</a:t>
            </a:r>
            <a:r>
              <a:rPr lang="en-US" sz="2400" b="0" u="none" strike="noStrike" dirty="0">
                <a:effectLst/>
              </a:rPr>
              <a:t>: "Truly, you are the Son of God.“</a:t>
            </a:r>
          </a:p>
          <a:p>
            <a:pPr marL="285750" indent="-228600">
              <a:lnSpc>
                <a:spcPct val="90000"/>
              </a:lnSpc>
              <a:spcAft>
                <a:spcPts val="600"/>
              </a:spcAft>
              <a:buFont typeface="Arial" panose="020B0604020202020204" pitchFamily="34" charset="0"/>
              <a:buChar char="•"/>
            </a:pPr>
            <a:r>
              <a:rPr lang="en-US" sz="2400" b="1" u="none" strike="noStrike" dirty="0">
                <a:effectLst/>
              </a:rPr>
              <a:t>Peter</a:t>
            </a:r>
            <a:r>
              <a:rPr lang="en-US" sz="2400" b="0" u="none" strike="noStrike" dirty="0">
                <a:effectLst/>
              </a:rPr>
              <a:t>: Key human figure walking.</a:t>
            </a:r>
          </a:p>
          <a:p>
            <a:pPr marL="285750" indent="-228600">
              <a:lnSpc>
                <a:spcPct val="90000"/>
              </a:lnSpc>
              <a:spcAft>
                <a:spcPts val="600"/>
              </a:spcAft>
              <a:buFont typeface="Arial" panose="020B0604020202020204" pitchFamily="34" charset="0"/>
              <a:buChar char="•"/>
            </a:pPr>
            <a:r>
              <a:rPr lang="en-US" sz="2400" b="1" u="none" strike="noStrike" dirty="0">
                <a:effectLst/>
              </a:rPr>
              <a:t>Plunging</a:t>
            </a:r>
            <a:r>
              <a:rPr lang="en-US" sz="2400" b="0" u="none" strike="noStrike" dirty="0">
                <a:effectLst/>
              </a:rPr>
              <a:t>: Sinking down into water.</a:t>
            </a:r>
          </a:p>
          <a:p>
            <a:pPr marL="285750" indent="-228600">
              <a:lnSpc>
                <a:spcPct val="90000"/>
              </a:lnSpc>
              <a:spcAft>
                <a:spcPts val="600"/>
              </a:spcAft>
              <a:buFont typeface="Arial" panose="020B0604020202020204" pitchFamily="34" charset="0"/>
              <a:buChar char="•"/>
            </a:pPr>
            <a:r>
              <a:rPr lang="en-US" sz="2400" b="1" u="none" strike="noStrike" dirty="0">
                <a:effectLst/>
              </a:rPr>
              <a:t>Petition</a:t>
            </a:r>
            <a:r>
              <a:rPr lang="en-US" sz="2400" b="0" u="none" strike="noStrike" dirty="0">
                <a:effectLst/>
              </a:rPr>
              <a:t>: "Lord, save me!" cried.</a:t>
            </a:r>
          </a:p>
          <a:p>
            <a:pPr marL="285750" indent="-228600">
              <a:lnSpc>
                <a:spcPct val="90000"/>
              </a:lnSpc>
              <a:spcAft>
                <a:spcPts val="600"/>
              </a:spcAft>
              <a:buFont typeface="Arial" panose="020B0604020202020204" pitchFamily="34" charset="0"/>
              <a:buChar char="•"/>
            </a:pPr>
            <a:r>
              <a:rPr lang="en-US" sz="2400" b="1" u="none" strike="noStrike" dirty="0">
                <a:effectLst/>
              </a:rPr>
              <a:t>Preservation</a:t>
            </a:r>
            <a:r>
              <a:rPr lang="en-US" sz="2400" b="0" u="none" strike="noStrike" dirty="0">
                <a:effectLst/>
              </a:rPr>
              <a:t>: Immediate rescue from drowning.</a:t>
            </a:r>
          </a:p>
          <a:p>
            <a:pPr marL="285750" indent="-228600">
              <a:lnSpc>
                <a:spcPct val="90000"/>
              </a:lnSpc>
              <a:spcAft>
                <a:spcPts val="600"/>
              </a:spcAft>
              <a:buFont typeface="Arial" panose="020B0604020202020204" pitchFamily="34" charset="0"/>
              <a:buChar char="•"/>
            </a:pPr>
            <a:r>
              <a:rPr lang="en-US" sz="2400" b="1" u="none" strike="noStrike" dirty="0">
                <a:effectLst/>
              </a:rPr>
              <a:t>Puzzled</a:t>
            </a:r>
            <a:r>
              <a:rPr lang="en-US" sz="2400" b="0" u="none" strike="noStrike" dirty="0">
                <a:effectLst/>
              </a:rPr>
              <a:t>: Mark notes their confusion.</a:t>
            </a:r>
          </a:p>
          <a:p>
            <a:pPr marL="285750" indent="-228600">
              <a:lnSpc>
                <a:spcPct val="90000"/>
              </a:lnSpc>
              <a:spcAft>
                <a:spcPts val="600"/>
              </a:spcAft>
              <a:buFont typeface="Arial" panose="020B0604020202020204" pitchFamily="34" charset="0"/>
              <a:buChar char="•"/>
            </a:pPr>
            <a:r>
              <a:rPr lang="en-US" sz="2400" b="1" u="none" strike="noStrike" dirty="0">
                <a:effectLst/>
              </a:rPr>
              <a:t>Praise</a:t>
            </a:r>
            <a:r>
              <a:rPr lang="en-US" sz="2400" b="0" u="none" strike="noStrike" dirty="0">
                <a:effectLst/>
              </a:rPr>
              <a:t>: Falling down to worship.</a:t>
            </a:r>
          </a:p>
          <a:p>
            <a:pPr marL="285750" indent="-228600">
              <a:lnSpc>
                <a:spcPct val="90000"/>
              </a:lnSpc>
              <a:spcAft>
                <a:spcPts val="600"/>
              </a:spcAft>
              <a:buFont typeface="Arial" panose="020B0604020202020204" pitchFamily="34" charset="0"/>
              <a:buChar char="•"/>
            </a:pPr>
            <a:r>
              <a:rPr lang="en-US" sz="2400" b="1" u="none" strike="noStrike" dirty="0">
                <a:effectLst/>
              </a:rPr>
              <a:t>Phony</a:t>
            </a:r>
            <a:r>
              <a:rPr lang="en-US" sz="2400" b="0" u="none" strike="noStrike" dirty="0">
                <a:effectLst/>
              </a:rPr>
              <a:t>: Peter's temporary, failing faith.</a:t>
            </a:r>
          </a:p>
          <a:p>
            <a:pPr marL="285750" indent="-228600">
              <a:lnSpc>
                <a:spcPct val="90000"/>
              </a:lnSpc>
              <a:spcAft>
                <a:spcPts val="600"/>
              </a:spcAft>
              <a:buFont typeface="Arial" panose="020B0604020202020204" pitchFamily="34" charset="0"/>
              <a:buChar char="•"/>
            </a:pPr>
            <a:r>
              <a:rPr lang="en-US" sz="2400" b="1" u="none" strike="noStrike" dirty="0">
                <a:effectLst/>
              </a:rPr>
              <a:t>Preeminent</a:t>
            </a:r>
            <a:r>
              <a:rPr lang="en-US" sz="2400" b="0" u="none" strike="noStrike" dirty="0">
                <a:effectLst/>
              </a:rPr>
              <a:t>: Jesus proving His absolute supremacy.</a:t>
            </a:r>
            <a:endParaRPr lang="en-US" sz="2400" dirty="0"/>
          </a:p>
        </p:txBody>
      </p:sp>
      <p:sp>
        <p:nvSpPr>
          <p:cNvPr id="31" name="Content Placeholder 2">
            <a:extLst>
              <a:ext uri="{FF2B5EF4-FFF2-40B4-BE49-F238E27FC236}">
                <a16:creationId xmlns:a16="http://schemas.microsoft.com/office/drawing/2014/main" id="{8606BF51-34C7-E3B8-6E30-6E7F8F2E9645}"/>
              </a:ext>
            </a:extLst>
          </p:cNvPr>
          <p:cNvSpPr txBox="1">
            <a:spLocks/>
          </p:cNvSpPr>
          <p:nvPr/>
        </p:nvSpPr>
        <p:spPr>
          <a:xfrm>
            <a:off x="338057" y="178681"/>
            <a:ext cx="4368602" cy="1956841"/>
          </a:xfrm>
          <a:prstGeom prst="rect">
            <a:avLst/>
          </a:prstGeom>
        </p:spPr>
        <p:txBody>
          <a:bodyPr vert="horz" lIns="91440" tIns="45720" rIns="91440" bIns="45720" rtlCol="0" anchor="b">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spcBef>
                <a:spcPct val="0"/>
              </a:spcBef>
              <a:spcAft>
                <a:spcPts val="600"/>
              </a:spcAft>
            </a:pPr>
            <a:r>
              <a:rPr lang="en-US" sz="3400" dirty="0">
                <a:latin typeface="+mj-lt"/>
                <a:ea typeface="+mj-ea"/>
                <a:cs typeface="+mj-cs"/>
              </a:rPr>
              <a:t>15 words </a:t>
            </a:r>
          </a:p>
          <a:p>
            <a:pPr algn="l">
              <a:spcBef>
                <a:spcPct val="0"/>
              </a:spcBef>
              <a:spcAft>
                <a:spcPts val="600"/>
              </a:spcAft>
            </a:pPr>
            <a:r>
              <a:rPr lang="en-US" sz="3400" dirty="0">
                <a:latin typeface="+mj-lt"/>
                <a:ea typeface="+mj-ea"/>
                <a:cs typeface="+mj-cs"/>
              </a:rPr>
              <a:t>starting with P </a:t>
            </a:r>
          </a:p>
          <a:p>
            <a:pPr algn="l">
              <a:spcBef>
                <a:spcPct val="0"/>
              </a:spcBef>
              <a:spcAft>
                <a:spcPts val="600"/>
              </a:spcAft>
            </a:pPr>
            <a:r>
              <a:rPr lang="en-US" sz="3400" dirty="0">
                <a:latin typeface="+mj-lt"/>
                <a:ea typeface="+mj-ea"/>
                <a:cs typeface="+mj-cs"/>
              </a:rPr>
              <a:t>that relate to this morning’s gospel!</a:t>
            </a:r>
          </a:p>
        </p:txBody>
      </p:sp>
      <p:sp>
        <p:nvSpPr>
          <p:cNvPr id="32" name="TextBox 31">
            <a:extLst>
              <a:ext uri="{FF2B5EF4-FFF2-40B4-BE49-F238E27FC236}">
                <a16:creationId xmlns:a16="http://schemas.microsoft.com/office/drawing/2014/main" id="{85E9A487-3A9D-7A50-4628-4F0B9C5C41FD}"/>
              </a:ext>
            </a:extLst>
          </p:cNvPr>
          <p:cNvSpPr txBox="1"/>
          <p:nvPr/>
        </p:nvSpPr>
        <p:spPr>
          <a:xfrm>
            <a:off x="1056640" y="1005840"/>
            <a:ext cx="3881119" cy="492443"/>
          </a:xfrm>
          <a:prstGeom prst="rect">
            <a:avLst/>
          </a:prstGeom>
          <a:solidFill>
            <a:schemeClr val="bg1"/>
          </a:solidFill>
        </p:spPr>
        <p:txBody>
          <a:bodyPr wrap="square" rtlCol="0">
            <a:spAutoFit/>
          </a:bodyPr>
          <a:lstStyle/>
          <a:p>
            <a:r>
              <a:rPr lang="en-GB" sz="2600" dirty="0"/>
              <a:t>Environment - Creation</a:t>
            </a:r>
          </a:p>
        </p:txBody>
      </p:sp>
      <p:sp>
        <p:nvSpPr>
          <p:cNvPr id="34" name="TextBox 33">
            <a:extLst>
              <a:ext uri="{FF2B5EF4-FFF2-40B4-BE49-F238E27FC236}">
                <a16:creationId xmlns:a16="http://schemas.microsoft.com/office/drawing/2014/main" id="{F6AA7566-18E4-D506-5094-253A11F49616}"/>
              </a:ext>
            </a:extLst>
          </p:cNvPr>
          <p:cNvSpPr txBox="1"/>
          <p:nvPr/>
        </p:nvSpPr>
        <p:spPr>
          <a:xfrm>
            <a:off x="2069594" y="2645340"/>
            <a:ext cx="6119366" cy="492443"/>
          </a:xfrm>
          <a:prstGeom prst="rect">
            <a:avLst/>
          </a:prstGeom>
          <a:solidFill>
            <a:schemeClr val="bg1"/>
          </a:solidFill>
        </p:spPr>
        <p:txBody>
          <a:bodyPr wrap="square" rtlCol="0">
            <a:spAutoFit/>
          </a:bodyPr>
          <a:lstStyle/>
          <a:p>
            <a:r>
              <a:rPr lang="en-GB" sz="2600" dirty="0"/>
              <a:t>Human Response – Disciples Reactions</a:t>
            </a:r>
          </a:p>
        </p:txBody>
      </p:sp>
      <p:sp>
        <p:nvSpPr>
          <p:cNvPr id="36" name="TextBox 35">
            <a:extLst>
              <a:ext uri="{FF2B5EF4-FFF2-40B4-BE49-F238E27FC236}">
                <a16:creationId xmlns:a16="http://schemas.microsoft.com/office/drawing/2014/main" id="{0AFA2853-DB64-2B57-F9AD-36D7A30D5F46}"/>
              </a:ext>
            </a:extLst>
          </p:cNvPr>
          <p:cNvSpPr txBox="1"/>
          <p:nvPr/>
        </p:nvSpPr>
        <p:spPr>
          <a:xfrm>
            <a:off x="5242560" y="4644989"/>
            <a:ext cx="3881119" cy="492443"/>
          </a:xfrm>
          <a:prstGeom prst="rect">
            <a:avLst/>
          </a:prstGeom>
          <a:solidFill>
            <a:schemeClr val="bg1"/>
          </a:solidFill>
        </p:spPr>
        <p:txBody>
          <a:bodyPr wrap="square" rtlCol="0">
            <a:spAutoFit/>
          </a:bodyPr>
          <a:lstStyle/>
          <a:p>
            <a:r>
              <a:rPr lang="en-GB" sz="2600" dirty="0"/>
              <a:t>Divine Revelation - Jesus</a:t>
            </a:r>
          </a:p>
        </p:txBody>
      </p:sp>
    </p:spTree>
    <p:extLst>
      <p:ext uri="{BB962C8B-B14F-4D97-AF65-F5344CB8AC3E}">
        <p14:creationId xmlns:p14="http://schemas.microsoft.com/office/powerpoint/2010/main" val="2613143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250"/>
                                  </p:stCondLst>
                                  <p:childTnLst>
                                    <p:set>
                                      <p:cBhvr>
                                        <p:cTn id="6" dur="1" fill="hold">
                                          <p:stCondLst>
                                            <p:cond delay="0"/>
                                          </p:stCondLst>
                                        </p:cTn>
                                        <p:tgtEl>
                                          <p:spTgt spid="3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2" end="12"/>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3" end="13"/>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allAtOnce"/>
      <p:bldP spid="31" grpId="0"/>
      <p:bldP spid="32" grpId="0" animBg="1"/>
      <p:bldP spid="34" grpId="0" animBg="1"/>
      <p:bldP spid="3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3432A3E6-15B1-5CC0-E9D2-5B5DA85C9E99}"/>
              </a:ext>
            </a:extLst>
          </p:cNvPr>
          <p:cNvPicPr>
            <a:picLocks noChangeAspect="1"/>
          </p:cNvPicPr>
          <p:nvPr/>
        </p:nvPicPr>
        <p:blipFill>
          <a:blip r:embed="rId2"/>
          <a:stretch>
            <a:fillRect/>
          </a:stretch>
        </p:blipFill>
        <p:spPr>
          <a:xfrm>
            <a:off x="0" y="52694"/>
            <a:ext cx="12192000" cy="6752612"/>
          </a:xfrm>
          <a:prstGeom prst="rect">
            <a:avLst/>
          </a:prstGeom>
        </p:spPr>
      </p:pic>
      <p:sp>
        <p:nvSpPr>
          <p:cNvPr id="4" name="TextBox 3">
            <a:extLst>
              <a:ext uri="{FF2B5EF4-FFF2-40B4-BE49-F238E27FC236}">
                <a16:creationId xmlns:a16="http://schemas.microsoft.com/office/drawing/2014/main" id="{88F4D479-185B-0456-B939-38CD67A406DC}"/>
              </a:ext>
            </a:extLst>
          </p:cNvPr>
          <p:cNvSpPr txBox="1"/>
          <p:nvPr/>
        </p:nvSpPr>
        <p:spPr>
          <a:xfrm>
            <a:off x="3667760" y="2542124"/>
            <a:ext cx="1656223" cy="830997"/>
          </a:xfrm>
          <a:prstGeom prst="rect">
            <a:avLst/>
          </a:prstGeom>
          <a:solidFill>
            <a:schemeClr val="bg1"/>
          </a:solidFill>
        </p:spPr>
        <p:txBody>
          <a:bodyPr wrap="none" rtlCol="0">
            <a:spAutoFit/>
          </a:bodyPr>
          <a:lstStyle/>
          <a:p>
            <a:r>
              <a:rPr lang="en-GB" sz="4800" dirty="0"/>
              <a:t>Jesus</a:t>
            </a:r>
          </a:p>
        </p:txBody>
      </p:sp>
      <p:sp>
        <p:nvSpPr>
          <p:cNvPr id="5" name="TextBox 4">
            <a:extLst>
              <a:ext uri="{FF2B5EF4-FFF2-40B4-BE49-F238E27FC236}">
                <a16:creationId xmlns:a16="http://schemas.microsoft.com/office/drawing/2014/main" id="{EA58C64F-6886-86AB-DBC5-26BB8275E263}"/>
              </a:ext>
            </a:extLst>
          </p:cNvPr>
          <p:cNvSpPr txBox="1"/>
          <p:nvPr/>
        </p:nvSpPr>
        <p:spPr>
          <a:xfrm>
            <a:off x="6553200" y="1229360"/>
            <a:ext cx="1468672" cy="477054"/>
          </a:xfrm>
          <a:prstGeom prst="rect">
            <a:avLst/>
          </a:prstGeom>
          <a:solidFill>
            <a:schemeClr val="bg1"/>
          </a:solidFill>
        </p:spPr>
        <p:txBody>
          <a:bodyPr wrap="none" rtlCol="0">
            <a:spAutoFit/>
          </a:bodyPr>
          <a:lstStyle/>
          <a:p>
            <a:r>
              <a:rPr lang="en-GB" sz="2500" dirty="0"/>
              <a:t>Disciples</a:t>
            </a:r>
          </a:p>
        </p:txBody>
      </p:sp>
      <p:sp>
        <p:nvSpPr>
          <p:cNvPr id="6" name="TextBox 5">
            <a:extLst>
              <a:ext uri="{FF2B5EF4-FFF2-40B4-BE49-F238E27FC236}">
                <a16:creationId xmlns:a16="http://schemas.microsoft.com/office/drawing/2014/main" id="{0ADA3ABD-66AF-FB1E-FF6E-04E0574DDAD1}"/>
              </a:ext>
            </a:extLst>
          </p:cNvPr>
          <p:cNvSpPr txBox="1"/>
          <p:nvPr/>
        </p:nvSpPr>
        <p:spPr>
          <a:xfrm>
            <a:off x="8971280" y="1467887"/>
            <a:ext cx="703847" cy="369332"/>
          </a:xfrm>
          <a:prstGeom prst="rect">
            <a:avLst/>
          </a:prstGeom>
          <a:solidFill>
            <a:schemeClr val="bg1"/>
          </a:solidFill>
        </p:spPr>
        <p:txBody>
          <a:bodyPr wrap="none" rtlCol="0">
            <a:spAutoFit/>
          </a:bodyPr>
          <a:lstStyle/>
          <a:p>
            <a:r>
              <a:rPr lang="en-GB" dirty="0"/>
              <a:t>Peter</a:t>
            </a:r>
          </a:p>
        </p:txBody>
      </p:sp>
      <p:sp>
        <p:nvSpPr>
          <p:cNvPr id="7" name="TextBox 6">
            <a:extLst>
              <a:ext uri="{FF2B5EF4-FFF2-40B4-BE49-F238E27FC236}">
                <a16:creationId xmlns:a16="http://schemas.microsoft.com/office/drawing/2014/main" id="{489A3200-A664-545C-4800-5D926E926F49}"/>
              </a:ext>
            </a:extLst>
          </p:cNvPr>
          <p:cNvSpPr txBox="1"/>
          <p:nvPr/>
        </p:nvSpPr>
        <p:spPr>
          <a:xfrm>
            <a:off x="6553200" y="3436867"/>
            <a:ext cx="1875129" cy="369332"/>
          </a:xfrm>
          <a:prstGeom prst="rect">
            <a:avLst/>
          </a:prstGeom>
          <a:solidFill>
            <a:schemeClr val="bg1"/>
          </a:solidFill>
        </p:spPr>
        <p:txBody>
          <a:bodyPr wrap="none" rtlCol="0">
            <a:spAutoFit/>
          </a:bodyPr>
          <a:lstStyle/>
          <a:p>
            <a:r>
              <a:rPr lang="en-GB" dirty="0"/>
              <a:t>Walking on water</a:t>
            </a:r>
          </a:p>
        </p:txBody>
      </p:sp>
      <p:sp>
        <p:nvSpPr>
          <p:cNvPr id="8" name="TextBox 7">
            <a:extLst>
              <a:ext uri="{FF2B5EF4-FFF2-40B4-BE49-F238E27FC236}">
                <a16:creationId xmlns:a16="http://schemas.microsoft.com/office/drawing/2014/main" id="{50CD00F4-EDC8-B80D-9478-E1EBD5B8EF36}"/>
              </a:ext>
            </a:extLst>
          </p:cNvPr>
          <p:cNvSpPr txBox="1"/>
          <p:nvPr/>
        </p:nvSpPr>
        <p:spPr>
          <a:xfrm>
            <a:off x="2529840" y="4293646"/>
            <a:ext cx="2136739" cy="369332"/>
          </a:xfrm>
          <a:prstGeom prst="rect">
            <a:avLst/>
          </a:prstGeom>
          <a:solidFill>
            <a:schemeClr val="bg1"/>
          </a:solidFill>
        </p:spPr>
        <p:txBody>
          <a:bodyPr wrap="none" rtlCol="0">
            <a:spAutoFit/>
          </a:bodyPr>
          <a:lstStyle/>
          <a:p>
            <a:r>
              <a:rPr lang="en-GB" dirty="0"/>
              <a:t>Power over creation</a:t>
            </a:r>
          </a:p>
        </p:txBody>
      </p:sp>
      <p:sp>
        <p:nvSpPr>
          <p:cNvPr id="9" name="Rectangle 8">
            <a:extLst>
              <a:ext uri="{FF2B5EF4-FFF2-40B4-BE49-F238E27FC236}">
                <a16:creationId xmlns:a16="http://schemas.microsoft.com/office/drawing/2014/main" id="{CC80C5C2-2C4E-298C-02A9-3F65A04F73EE}"/>
              </a:ext>
            </a:extLst>
          </p:cNvPr>
          <p:cNvSpPr/>
          <p:nvPr/>
        </p:nvSpPr>
        <p:spPr>
          <a:xfrm>
            <a:off x="909702" y="1127570"/>
            <a:ext cx="3214341" cy="923330"/>
          </a:xfrm>
          <a:prstGeom prst="rect">
            <a:avLst/>
          </a:prstGeom>
          <a:solidFill>
            <a:schemeClr val="bg1"/>
          </a:solidFill>
        </p:spPr>
        <p:txBody>
          <a:bodyPr wrap="none" lIns="91440" tIns="45720" rIns="91440" bIns="45720">
            <a:spAutoFit/>
          </a:bodyPr>
          <a:lstStyle/>
          <a:p>
            <a:pPr algn="ctr"/>
            <a:r>
              <a:rPr lang="en-GB" sz="5400" i="1" dirty="0" err="1">
                <a:solidFill>
                  <a:srgbClr val="555555"/>
                </a:solidFill>
                <a:latin typeface="Poppins" panose="00000500000000000000" pitchFamily="2" charset="0"/>
              </a:rPr>
              <a:t>egō</a:t>
            </a:r>
            <a:r>
              <a:rPr lang="en-GB" sz="5400" i="1" dirty="0">
                <a:solidFill>
                  <a:srgbClr val="555555"/>
                </a:solidFill>
                <a:latin typeface="Poppins" panose="00000500000000000000" pitchFamily="2" charset="0"/>
              </a:rPr>
              <a:t> </a:t>
            </a:r>
            <a:r>
              <a:rPr lang="en-GB" sz="5400" i="1" dirty="0" err="1">
                <a:solidFill>
                  <a:srgbClr val="555555"/>
                </a:solidFill>
                <a:latin typeface="Poppins" panose="00000500000000000000" pitchFamily="2" charset="0"/>
              </a:rPr>
              <a:t>eimi</a:t>
            </a:r>
            <a:endParaRPr lang="en-US" sz="5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10" name="TextBox 9">
            <a:extLst>
              <a:ext uri="{FF2B5EF4-FFF2-40B4-BE49-F238E27FC236}">
                <a16:creationId xmlns:a16="http://schemas.microsoft.com/office/drawing/2014/main" id="{FDA92C78-BD26-6526-DED4-8773E5ECABDF}"/>
              </a:ext>
            </a:extLst>
          </p:cNvPr>
          <p:cNvSpPr txBox="1"/>
          <p:nvPr/>
        </p:nvSpPr>
        <p:spPr>
          <a:xfrm rot="19563683">
            <a:off x="1787312" y="1208849"/>
            <a:ext cx="1459118" cy="923330"/>
          </a:xfrm>
          <a:prstGeom prst="rect">
            <a:avLst/>
          </a:prstGeom>
          <a:solidFill>
            <a:schemeClr val="bg1"/>
          </a:solidFill>
        </p:spPr>
        <p:txBody>
          <a:bodyPr wrap="square" rtlCol="0">
            <a:spAutoFit/>
          </a:bodyPr>
          <a:lstStyle/>
          <a:p>
            <a:r>
              <a:rPr lang="en-GB" sz="5400" dirty="0"/>
              <a:t>I AM</a:t>
            </a:r>
          </a:p>
        </p:txBody>
      </p:sp>
      <p:sp>
        <p:nvSpPr>
          <p:cNvPr id="11" name="TextBox 10">
            <a:extLst>
              <a:ext uri="{FF2B5EF4-FFF2-40B4-BE49-F238E27FC236}">
                <a16:creationId xmlns:a16="http://schemas.microsoft.com/office/drawing/2014/main" id="{3D561DE1-31E8-854F-1736-F8BA3AFED977}"/>
              </a:ext>
            </a:extLst>
          </p:cNvPr>
          <p:cNvSpPr txBox="1"/>
          <p:nvPr/>
        </p:nvSpPr>
        <p:spPr>
          <a:xfrm>
            <a:off x="8300720" y="2529840"/>
            <a:ext cx="946093" cy="477054"/>
          </a:xfrm>
          <a:prstGeom prst="rect">
            <a:avLst/>
          </a:prstGeom>
          <a:solidFill>
            <a:schemeClr val="bg1"/>
          </a:solidFill>
        </p:spPr>
        <p:txBody>
          <a:bodyPr wrap="none" rtlCol="0">
            <a:spAutoFit/>
          </a:bodyPr>
          <a:lstStyle/>
          <a:p>
            <a:r>
              <a:rPr lang="en-GB" sz="2500" dirty="0">
                <a:solidFill>
                  <a:schemeClr val="accent6"/>
                </a:solidFill>
              </a:rPr>
              <a:t>Elijah</a:t>
            </a:r>
          </a:p>
        </p:txBody>
      </p:sp>
      <p:sp>
        <p:nvSpPr>
          <p:cNvPr id="12" name="TextBox 11">
            <a:extLst>
              <a:ext uri="{FF2B5EF4-FFF2-40B4-BE49-F238E27FC236}">
                <a16:creationId xmlns:a16="http://schemas.microsoft.com/office/drawing/2014/main" id="{C6F6FDF9-9BE6-9FC8-C2E2-9EBF4D5BFD6C}"/>
              </a:ext>
            </a:extLst>
          </p:cNvPr>
          <p:cNvSpPr txBox="1"/>
          <p:nvPr/>
        </p:nvSpPr>
        <p:spPr>
          <a:xfrm>
            <a:off x="5069838" y="817598"/>
            <a:ext cx="2726387" cy="369332"/>
          </a:xfrm>
          <a:prstGeom prst="rect">
            <a:avLst/>
          </a:prstGeom>
          <a:solidFill>
            <a:schemeClr val="bg1"/>
          </a:solidFill>
        </p:spPr>
        <p:txBody>
          <a:bodyPr wrap="none" rtlCol="0">
            <a:spAutoFit/>
          </a:bodyPr>
          <a:lstStyle/>
          <a:p>
            <a:r>
              <a:rPr lang="en-GB" dirty="0">
                <a:solidFill>
                  <a:schemeClr val="accent6"/>
                </a:solidFill>
              </a:rPr>
              <a:t>Power in silence, stillness</a:t>
            </a:r>
          </a:p>
        </p:txBody>
      </p:sp>
      <p:sp>
        <p:nvSpPr>
          <p:cNvPr id="13" name="TextBox 12">
            <a:extLst>
              <a:ext uri="{FF2B5EF4-FFF2-40B4-BE49-F238E27FC236}">
                <a16:creationId xmlns:a16="http://schemas.microsoft.com/office/drawing/2014/main" id="{110CC9A1-C5F4-CB13-5EEB-04907387D686}"/>
              </a:ext>
            </a:extLst>
          </p:cNvPr>
          <p:cNvSpPr txBox="1"/>
          <p:nvPr/>
        </p:nvSpPr>
        <p:spPr>
          <a:xfrm>
            <a:off x="6850781" y="4662880"/>
            <a:ext cx="1658787" cy="369332"/>
          </a:xfrm>
          <a:prstGeom prst="rect">
            <a:avLst/>
          </a:prstGeom>
          <a:solidFill>
            <a:schemeClr val="bg1"/>
          </a:solidFill>
        </p:spPr>
        <p:txBody>
          <a:bodyPr wrap="none" rtlCol="0">
            <a:spAutoFit/>
          </a:bodyPr>
          <a:lstStyle/>
          <a:p>
            <a:r>
              <a:rPr lang="en-GB" dirty="0">
                <a:solidFill>
                  <a:schemeClr val="accent6"/>
                </a:solidFill>
              </a:rPr>
              <a:t>God passed by</a:t>
            </a:r>
          </a:p>
        </p:txBody>
      </p:sp>
      <p:sp>
        <p:nvSpPr>
          <p:cNvPr id="14" name="TextBox 13">
            <a:extLst>
              <a:ext uri="{FF2B5EF4-FFF2-40B4-BE49-F238E27FC236}">
                <a16:creationId xmlns:a16="http://schemas.microsoft.com/office/drawing/2014/main" id="{573A6D9B-5B86-79A4-D735-7E0199E38B98}"/>
              </a:ext>
            </a:extLst>
          </p:cNvPr>
          <p:cNvSpPr txBox="1"/>
          <p:nvPr/>
        </p:nvSpPr>
        <p:spPr>
          <a:xfrm>
            <a:off x="1930165" y="5486404"/>
            <a:ext cx="9005735" cy="553998"/>
          </a:xfrm>
          <a:prstGeom prst="rect">
            <a:avLst/>
          </a:prstGeom>
          <a:solidFill>
            <a:schemeClr val="bg1"/>
          </a:solidFill>
        </p:spPr>
        <p:txBody>
          <a:bodyPr wrap="none" rtlCol="0">
            <a:spAutoFit/>
          </a:bodyPr>
          <a:lstStyle/>
          <a:p>
            <a:r>
              <a:rPr lang="en-GB" sz="3000" dirty="0">
                <a:solidFill>
                  <a:srgbClr val="C00000"/>
                </a:solidFill>
              </a:rPr>
              <a:t>God revealing himself in unexpected places and ways</a:t>
            </a:r>
          </a:p>
        </p:txBody>
      </p:sp>
      <p:sp>
        <p:nvSpPr>
          <p:cNvPr id="15" name="TextBox 14">
            <a:extLst>
              <a:ext uri="{FF2B5EF4-FFF2-40B4-BE49-F238E27FC236}">
                <a16:creationId xmlns:a16="http://schemas.microsoft.com/office/drawing/2014/main" id="{7843A497-FFFF-1167-ACE1-A125E511BC57}"/>
              </a:ext>
            </a:extLst>
          </p:cNvPr>
          <p:cNvSpPr txBox="1"/>
          <p:nvPr/>
        </p:nvSpPr>
        <p:spPr>
          <a:xfrm>
            <a:off x="9246813" y="3546289"/>
            <a:ext cx="1325876" cy="1200329"/>
          </a:xfrm>
          <a:prstGeom prst="rect">
            <a:avLst/>
          </a:prstGeom>
          <a:solidFill>
            <a:schemeClr val="bg1"/>
          </a:solidFill>
        </p:spPr>
        <p:txBody>
          <a:bodyPr wrap="none" rtlCol="0">
            <a:spAutoFit/>
          </a:bodyPr>
          <a:lstStyle/>
          <a:p>
            <a:r>
              <a:rPr lang="en-GB" dirty="0">
                <a:solidFill>
                  <a:schemeClr val="accent6"/>
                </a:solidFill>
              </a:rPr>
              <a:t>Wind</a:t>
            </a:r>
          </a:p>
          <a:p>
            <a:r>
              <a:rPr lang="en-GB" dirty="0">
                <a:solidFill>
                  <a:schemeClr val="accent6"/>
                </a:solidFill>
              </a:rPr>
              <a:t>Thunder</a:t>
            </a:r>
          </a:p>
          <a:p>
            <a:r>
              <a:rPr lang="en-GB" dirty="0">
                <a:solidFill>
                  <a:schemeClr val="accent6"/>
                </a:solidFill>
              </a:rPr>
              <a:t>Earthquake</a:t>
            </a:r>
          </a:p>
          <a:p>
            <a:r>
              <a:rPr lang="en-GB" dirty="0">
                <a:solidFill>
                  <a:schemeClr val="accent6"/>
                </a:solidFill>
              </a:rPr>
              <a:t>Fire</a:t>
            </a:r>
          </a:p>
        </p:txBody>
      </p:sp>
    </p:spTree>
    <p:extLst>
      <p:ext uri="{BB962C8B-B14F-4D97-AF65-F5344CB8AC3E}">
        <p14:creationId xmlns:p14="http://schemas.microsoft.com/office/powerpoint/2010/main" val="2347447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999"/>
                                          </p:stCondLst>
                                        </p:cTn>
                                        <p:tgtEl>
                                          <p:spTgt spid="5"/>
                                        </p:tgtEl>
                                        <p:attrNameLst>
                                          <p:attrName>style.visibility</p:attrName>
                                        </p:attrNameLst>
                                      </p:cBhvr>
                                      <p:to>
                                        <p:strVal val="visible"/>
                                      </p:to>
                                    </p:set>
                                  </p:childTnLst>
                                </p:cTn>
                              </p:par>
                            </p:childTnLst>
                          </p:cTn>
                        </p:par>
                        <p:par>
                          <p:cTn id="10" fill="hold">
                            <p:stCondLst>
                              <p:cond delay="1000"/>
                            </p:stCondLst>
                            <p:childTnLst>
                              <p:par>
                                <p:cTn id="11" presetID="1" presetClass="entr" presetSubtype="0" fill="hold" grpId="0" nodeType="afterEffect">
                                  <p:stCondLst>
                                    <p:cond delay="0"/>
                                  </p:stCondLst>
                                  <p:childTnLst>
                                    <p:set>
                                      <p:cBhvr>
                                        <p:cTn id="12" dur="1" fill="hold">
                                          <p:stCondLst>
                                            <p:cond delay="999"/>
                                          </p:stCondLst>
                                        </p:cTn>
                                        <p:tgtEl>
                                          <p:spTgt spid="6"/>
                                        </p:tgtEl>
                                        <p:attrNameLst>
                                          <p:attrName>style.visibility</p:attrName>
                                        </p:attrNameLst>
                                      </p:cBhvr>
                                      <p:to>
                                        <p:strVal val="visible"/>
                                      </p:to>
                                    </p:set>
                                  </p:childTnLst>
                                </p:cTn>
                              </p:par>
                            </p:childTnLst>
                          </p:cTn>
                        </p:par>
                        <p:par>
                          <p:cTn id="13" fill="hold">
                            <p:stCondLst>
                              <p:cond delay="2000"/>
                            </p:stCondLst>
                            <p:childTnLst>
                              <p:par>
                                <p:cTn id="14" presetID="1" presetClass="entr" presetSubtype="0" fill="hold" grpId="0" nodeType="afterEffect">
                                  <p:stCondLst>
                                    <p:cond delay="0"/>
                                  </p:stCondLst>
                                  <p:childTnLst>
                                    <p:set>
                                      <p:cBhvr>
                                        <p:cTn id="15" dur="1" fill="hold">
                                          <p:stCondLst>
                                            <p:cond delay="999"/>
                                          </p:stCondLst>
                                        </p:cTn>
                                        <p:tgtEl>
                                          <p:spTgt spid="7"/>
                                        </p:tgtEl>
                                        <p:attrNameLst>
                                          <p:attrName>style.visibility</p:attrName>
                                        </p:attrNameLst>
                                      </p:cBhvr>
                                      <p:to>
                                        <p:strVal val="visible"/>
                                      </p:to>
                                    </p:set>
                                  </p:childTnLst>
                                </p:cTn>
                              </p:par>
                            </p:childTnLst>
                          </p:cTn>
                        </p:par>
                        <p:par>
                          <p:cTn id="16" fill="hold">
                            <p:stCondLst>
                              <p:cond delay="3000"/>
                            </p:stCondLst>
                            <p:childTnLst>
                              <p:par>
                                <p:cTn id="17" presetID="1" presetClass="entr" presetSubtype="0" fill="hold" grpId="0" nodeType="afterEffect">
                                  <p:stCondLst>
                                    <p:cond delay="0"/>
                                  </p:stCondLst>
                                  <p:childTnLst>
                                    <p:set>
                                      <p:cBhvr>
                                        <p:cTn id="18" dur="1" fill="hold">
                                          <p:stCondLst>
                                            <p:cond delay="999"/>
                                          </p:stCondLst>
                                        </p:cTn>
                                        <p:tgtEl>
                                          <p:spTgt spid="8"/>
                                        </p:tgtEl>
                                        <p:attrNameLst>
                                          <p:attrName>style.visibility</p:attrName>
                                        </p:attrNameLst>
                                      </p:cBhvr>
                                      <p:to>
                                        <p:strVal val="visible"/>
                                      </p:to>
                                    </p:set>
                                  </p:childTnLst>
                                </p:cTn>
                              </p:par>
                            </p:childTnLst>
                          </p:cTn>
                        </p:par>
                        <p:par>
                          <p:cTn id="19" fill="hold">
                            <p:stCondLst>
                              <p:cond delay="4000"/>
                            </p:stCondLst>
                            <p:childTnLst>
                              <p:par>
                                <p:cTn id="20" presetID="1" presetClass="entr" presetSubtype="0" fill="hold" grpId="0" nodeType="afterEffect">
                                  <p:stCondLst>
                                    <p:cond delay="0"/>
                                  </p:stCondLst>
                                  <p:childTnLst>
                                    <p:set>
                                      <p:cBhvr>
                                        <p:cTn id="21" dur="1" fill="hold">
                                          <p:stCondLst>
                                            <p:cond delay="999"/>
                                          </p:stCondLst>
                                        </p:cTn>
                                        <p:tgtEl>
                                          <p:spTgt spid="9"/>
                                        </p:tgtEl>
                                        <p:attrNameLst>
                                          <p:attrName>style.visibility</p:attrName>
                                        </p:attrNameLst>
                                      </p:cBhvr>
                                      <p:to>
                                        <p:strVal val="visible"/>
                                      </p:to>
                                    </p:set>
                                  </p:childTnLst>
                                </p:cTn>
                              </p:par>
                            </p:childTnLst>
                          </p:cTn>
                        </p:par>
                        <p:par>
                          <p:cTn id="22" fill="hold">
                            <p:stCondLst>
                              <p:cond delay="5000"/>
                            </p:stCondLst>
                            <p:childTnLst>
                              <p:par>
                                <p:cTn id="23" presetID="1" presetClass="entr" presetSubtype="0" fill="hold" grpId="0" nodeType="afterEffect">
                                  <p:stCondLst>
                                    <p:cond delay="0"/>
                                  </p:stCondLst>
                                  <p:childTnLst>
                                    <p:set>
                                      <p:cBhvr>
                                        <p:cTn id="24" dur="1" fill="hold">
                                          <p:stCondLst>
                                            <p:cond delay="499"/>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gtEl>
                                        <p:attrNameLst>
                                          <p:attrName>style.visibility</p:attrName>
                                        </p:attrNameLst>
                                      </p:cBhvr>
                                      <p:to>
                                        <p:strVal val="visible"/>
                                      </p:to>
                                    </p:set>
                                  </p:childTnLst>
                                </p:cTn>
                              </p:par>
                            </p:childTnLst>
                          </p:cTn>
                        </p:par>
                        <p:par>
                          <p:cTn id="29" fill="hold">
                            <p:stCondLst>
                              <p:cond delay="0"/>
                            </p:stCondLst>
                            <p:childTnLst>
                              <p:par>
                                <p:cTn id="30" presetID="1" presetClass="entr" presetSubtype="0" fill="hold" grpId="0" nodeType="afterEffect">
                                  <p:stCondLst>
                                    <p:cond delay="0"/>
                                  </p:stCondLst>
                                  <p:childTnLst>
                                    <p:set>
                                      <p:cBhvr>
                                        <p:cTn id="31" dur="1" fill="hold">
                                          <p:stCondLst>
                                            <p:cond delay="999"/>
                                          </p:stCondLst>
                                        </p:cTn>
                                        <p:tgtEl>
                                          <p:spTgt spid="13"/>
                                        </p:tgtEl>
                                        <p:attrNameLst>
                                          <p:attrName>style.visibility</p:attrName>
                                        </p:attrNameLst>
                                      </p:cBhvr>
                                      <p:to>
                                        <p:strVal val="visible"/>
                                      </p:to>
                                    </p:set>
                                  </p:childTnLst>
                                </p:cTn>
                              </p:par>
                            </p:childTnLst>
                          </p:cTn>
                        </p:par>
                        <p:par>
                          <p:cTn id="32" fill="hold">
                            <p:stCondLst>
                              <p:cond delay="1000"/>
                            </p:stCondLst>
                            <p:childTnLst>
                              <p:par>
                                <p:cTn id="33" presetID="1" presetClass="entr" presetSubtype="0" fill="hold" grpId="0" nodeType="afterEffect">
                                  <p:stCondLst>
                                    <p:cond delay="0"/>
                                  </p:stCondLst>
                                  <p:childTnLst>
                                    <p:set>
                                      <p:cBhvr>
                                        <p:cTn id="34" dur="1" fill="hold">
                                          <p:stCondLst>
                                            <p:cond delay="999"/>
                                          </p:stCondLst>
                                        </p:cTn>
                                        <p:tgtEl>
                                          <p:spTgt spid="15"/>
                                        </p:tgtEl>
                                        <p:attrNameLst>
                                          <p:attrName>style.visibility</p:attrName>
                                        </p:attrNameLst>
                                      </p:cBhvr>
                                      <p:to>
                                        <p:strVal val="visible"/>
                                      </p:to>
                                    </p:set>
                                  </p:childTnLst>
                                </p:cTn>
                              </p:par>
                            </p:childTnLst>
                          </p:cTn>
                        </p:par>
                        <p:par>
                          <p:cTn id="35" fill="hold">
                            <p:stCondLst>
                              <p:cond delay="2000"/>
                            </p:stCondLst>
                            <p:childTnLst>
                              <p:par>
                                <p:cTn id="36" presetID="1" presetClass="entr" presetSubtype="0" fill="hold" grpId="0" nodeType="afterEffect">
                                  <p:stCondLst>
                                    <p:cond delay="0"/>
                                  </p:stCondLst>
                                  <p:childTnLst>
                                    <p:set>
                                      <p:cBhvr>
                                        <p:cTn id="37" dur="1" fill="hold">
                                          <p:stCondLst>
                                            <p:cond delay="999"/>
                                          </p:stCondLst>
                                        </p:cTn>
                                        <p:tgtEl>
                                          <p:spTgt spid="12"/>
                                        </p:tgtEl>
                                        <p:attrNameLst>
                                          <p:attrName>style.visibility</p:attrName>
                                        </p:attrNameLst>
                                      </p:cBhvr>
                                      <p:to>
                                        <p:strVal val="visible"/>
                                      </p:to>
                                    </p:set>
                                  </p:childTnLst>
                                </p:cTn>
                              </p:par>
                            </p:childTnLst>
                          </p:cTn>
                        </p:par>
                      </p:childTnLst>
                    </p:cTn>
                  </p:par>
                  <p:par>
                    <p:cTn id="38" fill="hold">
                      <p:stCondLst>
                        <p:cond delay="indefinite"/>
                      </p:stCondLst>
                      <p:childTnLst>
                        <p:par>
                          <p:cTn id="39" fill="hold">
                            <p:stCondLst>
                              <p:cond delay="0"/>
                            </p:stCondLst>
                            <p:childTnLst>
                              <p:par>
                                <p:cTn id="40" presetID="1" presetClass="entr" presetSubtype="0"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F4AEA020-F47C-4D8F-B20C-E5BDB814AF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4" name="Picture 3">
            <a:extLst>
              <a:ext uri="{FF2B5EF4-FFF2-40B4-BE49-F238E27FC236}">
                <a16:creationId xmlns:a16="http://schemas.microsoft.com/office/drawing/2014/main" id="{93C1635E-90ED-6522-C01B-CAF58C4407A9}"/>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762000" y="579438"/>
            <a:ext cx="5234192" cy="2801817"/>
          </a:xfrm>
          <a:prstGeom prst="rect">
            <a:avLst/>
          </a:prstGeom>
        </p:spPr>
      </p:pic>
      <p:pic>
        <p:nvPicPr>
          <p:cNvPr id="3" name="Picture 2">
            <a:extLst>
              <a:ext uri="{FF2B5EF4-FFF2-40B4-BE49-F238E27FC236}">
                <a16:creationId xmlns:a16="http://schemas.microsoft.com/office/drawing/2014/main" id="{781E5884-8D8F-111F-D8C8-74E4930F1FF3}"/>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6367406" y="1347647"/>
            <a:ext cx="4990352" cy="1527633"/>
          </a:xfrm>
          <a:prstGeom prst="rect">
            <a:avLst/>
          </a:prstGeom>
        </p:spPr>
      </p:pic>
      <p:pic>
        <p:nvPicPr>
          <p:cNvPr id="2" name="Picture 1">
            <a:extLst>
              <a:ext uri="{FF2B5EF4-FFF2-40B4-BE49-F238E27FC236}">
                <a16:creationId xmlns:a16="http://schemas.microsoft.com/office/drawing/2014/main" id="{A875AE8E-F13C-73C6-B314-63E96BC25808}"/>
              </a:ext>
            </a:extLst>
          </p:cNvPr>
          <p:cNvPicPr>
            <a:picLocks noChangeAspect="1"/>
          </p:cNvPicPr>
          <p:nvPr/>
        </p:nvPicPr>
        <p:blipFill>
          <a:blip r:embed="rId7" cstate="screen">
            <a:extLst>
              <a:ext uri="{28A0092B-C50C-407E-A947-70E740481C1C}">
                <a14:useLocalDpi xmlns:a14="http://schemas.microsoft.com/office/drawing/2010/main"/>
              </a:ext>
            </a:extLst>
          </a:blip>
          <a:srcRect b="-5"/>
          <a:stretch>
            <a:fillRect/>
          </a:stretch>
        </p:blipFill>
        <p:spPr>
          <a:xfrm>
            <a:off x="1934841" y="3702430"/>
            <a:ext cx="2235200" cy="2788943"/>
          </a:xfrm>
          <a:prstGeom prst="rect">
            <a:avLst/>
          </a:prstGeom>
        </p:spPr>
      </p:pic>
      <p:pic>
        <p:nvPicPr>
          <p:cNvPr id="6" name="Voice 003">
            <a:hlinkClick r:id="" action="ppaction://media"/>
            <a:extLst>
              <a:ext uri="{FF2B5EF4-FFF2-40B4-BE49-F238E27FC236}">
                <a16:creationId xmlns:a16="http://schemas.microsoft.com/office/drawing/2014/main" id="{42BED640-5EDF-4508-FAE1-F01803248C2A}"/>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92075" y="92075"/>
            <a:ext cx="487363" cy="487363"/>
          </a:xfrm>
          <a:prstGeom prst="rect">
            <a:avLst/>
          </a:prstGeom>
        </p:spPr>
      </p:pic>
      <p:pic>
        <p:nvPicPr>
          <p:cNvPr id="8" name="Picture 7">
            <a:extLst>
              <a:ext uri="{FF2B5EF4-FFF2-40B4-BE49-F238E27FC236}">
                <a16:creationId xmlns:a16="http://schemas.microsoft.com/office/drawing/2014/main" id="{8E9B58CE-5B35-791E-B3B1-B50271D8DEC6}"/>
              </a:ext>
            </a:extLst>
          </p:cNvPr>
          <p:cNvPicPr>
            <a:picLocks noChangeAspect="1"/>
          </p:cNvPicPr>
          <p:nvPr/>
        </p:nvPicPr>
        <p:blipFill>
          <a:blip r:embed="rId9" cstate="screen">
            <a:extLst>
              <a:ext uri="{28A0092B-C50C-407E-A947-70E740481C1C}">
                <a14:useLocalDpi xmlns:a14="http://schemas.microsoft.com/office/drawing/2010/main"/>
              </a:ext>
            </a:extLst>
          </a:blip>
          <a:srcRect/>
          <a:stretch>
            <a:fillRect/>
          </a:stretch>
        </p:blipFill>
        <p:spPr>
          <a:xfrm>
            <a:off x="7985760" y="3815990"/>
            <a:ext cx="2509520" cy="2429290"/>
          </a:xfrm>
          <a:prstGeom prst="rect">
            <a:avLst/>
          </a:prstGeom>
        </p:spPr>
      </p:pic>
      <p:pic>
        <p:nvPicPr>
          <p:cNvPr id="10" name="Picture 9">
            <a:extLst>
              <a:ext uri="{FF2B5EF4-FFF2-40B4-BE49-F238E27FC236}">
                <a16:creationId xmlns:a16="http://schemas.microsoft.com/office/drawing/2014/main" id="{2549C059-99B7-622A-CE11-502D6A5C2C58}"/>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3693082" y="335756"/>
            <a:ext cx="2100472" cy="4551895"/>
          </a:xfrm>
          <a:prstGeom prst="rect">
            <a:avLst/>
          </a:prstGeom>
        </p:spPr>
      </p:pic>
      <p:pic>
        <p:nvPicPr>
          <p:cNvPr id="13" name="Picture 12">
            <a:extLst>
              <a:ext uri="{FF2B5EF4-FFF2-40B4-BE49-F238E27FC236}">
                <a16:creationId xmlns:a16="http://schemas.microsoft.com/office/drawing/2014/main" id="{D0D49592-64DB-E952-D8B2-1EAE08B27EEB}"/>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5865237" y="1841290"/>
            <a:ext cx="2100472" cy="4551895"/>
          </a:xfrm>
          <a:prstGeom prst="rect">
            <a:avLst/>
          </a:prstGeom>
        </p:spPr>
      </p:pic>
      <p:pic>
        <p:nvPicPr>
          <p:cNvPr id="15" name="Picture 14">
            <a:extLst>
              <a:ext uri="{FF2B5EF4-FFF2-40B4-BE49-F238E27FC236}">
                <a16:creationId xmlns:a16="http://schemas.microsoft.com/office/drawing/2014/main" id="{0DC08D53-6D52-6061-6B03-6FACA7958C8F}"/>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301033" y="3450011"/>
            <a:ext cx="1453595" cy="3150060"/>
          </a:xfrm>
          <a:prstGeom prst="rect">
            <a:avLst/>
          </a:prstGeom>
        </p:spPr>
      </p:pic>
      <p:pic>
        <p:nvPicPr>
          <p:cNvPr id="17" name="Picture 16">
            <a:extLst>
              <a:ext uri="{FF2B5EF4-FFF2-40B4-BE49-F238E27FC236}">
                <a16:creationId xmlns:a16="http://schemas.microsoft.com/office/drawing/2014/main" id="{0882337D-D616-A865-C15D-ABA35DA382D5}"/>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9050085" y="30030"/>
            <a:ext cx="3049840" cy="2101753"/>
          </a:xfrm>
          <a:prstGeom prst="rect">
            <a:avLst/>
          </a:prstGeom>
        </p:spPr>
      </p:pic>
      <p:sp>
        <p:nvSpPr>
          <p:cNvPr id="18" name="TextBox 17">
            <a:extLst>
              <a:ext uri="{FF2B5EF4-FFF2-40B4-BE49-F238E27FC236}">
                <a16:creationId xmlns:a16="http://schemas.microsoft.com/office/drawing/2014/main" id="{16CBBC4E-B181-E7AC-65B4-2B2DE78B9864}"/>
              </a:ext>
            </a:extLst>
          </p:cNvPr>
          <p:cNvSpPr txBox="1"/>
          <p:nvPr/>
        </p:nvSpPr>
        <p:spPr>
          <a:xfrm>
            <a:off x="1824900" y="3368923"/>
            <a:ext cx="8080674" cy="369332"/>
          </a:xfrm>
          <a:prstGeom prst="rect">
            <a:avLst/>
          </a:prstGeom>
          <a:solidFill>
            <a:schemeClr val="bg1"/>
          </a:solidFill>
        </p:spPr>
        <p:txBody>
          <a:bodyPr wrap="none" rtlCol="0">
            <a:spAutoFit/>
          </a:bodyPr>
          <a:lstStyle/>
          <a:p>
            <a:r>
              <a:rPr lang="en-GB" dirty="0"/>
              <a:t>A version of what we have heard from Matthew appears in 3 out of the 4 gospels</a:t>
            </a:r>
          </a:p>
        </p:txBody>
      </p:sp>
    </p:spTree>
    <p:extLst>
      <p:ext uri="{BB962C8B-B14F-4D97-AF65-F5344CB8AC3E}">
        <p14:creationId xmlns:p14="http://schemas.microsoft.com/office/powerpoint/2010/main" val="4012057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0120"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par>
                          <p:cTn id="11" fill="hold">
                            <p:stCondLst>
                              <p:cond delay="0"/>
                            </p:stCondLst>
                            <p:childTnLst>
                              <p:par>
                                <p:cTn id="12" presetID="1" presetClass="entr" presetSubtype="0" fill="hold" nodeType="afterEffect">
                                  <p:stCondLst>
                                    <p:cond delay="0"/>
                                  </p:stCondLst>
                                  <p:childTnLst>
                                    <p:set>
                                      <p:cBhvr>
                                        <p:cTn id="13" dur="1" fill="hold">
                                          <p:stCondLst>
                                            <p:cond delay="1749"/>
                                          </p:stCondLst>
                                        </p:cTn>
                                        <p:tgtEl>
                                          <p:spTgt spid="15"/>
                                        </p:tgtEl>
                                        <p:attrNameLst>
                                          <p:attrName>style.visibility</p:attrName>
                                        </p:attrNameLst>
                                      </p:cBhvr>
                                      <p:to>
                                        <p:strVal val="visible"/>
                                      </p:to>
                                    </p:set>
                                  </p:childTnLst>
                                </p:cTn>
                              </p:par>
                            </p:childTnLst>
                          </p:cTn>
                        </p:par>
                        <p:par>
                          <p:cTn id="14" fill="hold">
                            <p:stCondLst>
                              <p:cond delay="1750"/>
                            </p:stCondLst>
                            <p:childTnLst>
                              <p:par>
                                <p:cTn id="15" presetID="22" presetClass="entr" presetSubtype="4"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down)">
                                      <p:cBhvr>
                                        <p:cTn id="17" dur="1000"/>
                                        <p:tgtEl>
                                          <p:spTgt spid="2"/>
                                        </p:tgtEl>
                                      </p:cBhvr>
                                    </p:animEffect>
                                  </p:childTnLst>
                                </p:cTn>
                              </p:par>
                            </p:childTnLst>
                          </p:cTn>
                        </p:par>
                        <p:par>
                          <p:cTn id="18" fill="hold">
                            <p:stCondLst>
                              <p:cond delay="2750"/>
                            </p:stCondLst>
                            <p:childTnLst>
                              <p:par>
                                <p:cTn id="19" presetID="16" presetClass="entr" presetSubtype="21"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barn(inVertical)">
                                      <p:cBhvr>
                                        <p:cTn id="21" dur="1000"/>
                                        <p:tgtEl>
                                          <p:spTgt spid="8"/>
                                        </p:tgtEl>
                                      </p:cBhvr>
                                    </p:animEffect>
                                  </p:childTnLst>
                                </p:cTn>
                              </p:par>
                            </p:childTnLst>
                          </p:cTn>
                        </p:par>
                        <p:par>
                          <p:cTn id="22" fill="hold">
                            <p:stCondLst>
                              <p:cond delay="3750"/>
                            </p:stCondLst>
                            <p:childTnLst>
                              <p:par>
                                <p:cTn id="23" presetID="1" presetClass="entr" presetSubtype="0" fill="hold" nodeType="afterEffect">
                                  <p:stCondLst>
                                    <p:cond delay="0"/>
                                  </p:stCondLst>
                                  <p:childTnLst>
                                    <p:set>
                                      <p:cBhvr>
                                        <p:cTn id="24" dur="1" fill="hold">
                                          <p:stCondLst>
                                            <p:cond delay="999"/>
                                          </p:stCondLst>
                                        </p:cTn>
                                        <p:tgtEl>
                                          <p:spTgt spid="3"/>
                                        </p:tgtEl>
                                        <p:attrNameLst>
                                          <p:attrName>style.visibility</p:attrName>
                                        </p:attrNameLst>
                                      </p:cBhvr>
                                      <p:to>
                                        <p:strVal val="visible"/>
                                      </p:to>
                                    </p:set>
                                  </p:childTnLst>
                                </p:cTn>
                              </p:par>
                            </p:childTnLst>
                          </p:cTn>
                        </p:par>
                        <p:par>
                          <p:cTn id="25" fill="hold">
                            <p:stCondLst>
                              <p:cond delay="4750"/>
                            </p:stCondLst>
                            <p:childTnLst>
                              <p:par>
                                <p:cTn id="26" presetID="21" presetClass="entr" presetSubtype="1"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heel(1)">
                                      <p:cBhvr>
                                        <p:cTn id="28" dur="1000"/>
                                        <p:tgtEl>
                                          <p:spTgt spid="13"/>
                                        </p:tgtEl>
                                      </p:cBhvr>
                                    </p:animEffect>
                                  </p:childTnLst>
                                </p:cTn>
                              </p:par>
                            </p:childTnLst>
                          </p:cTn>
                        </p:par>
                        <p:par>
                          <p:cTn id="29" fill="hold">
                            <p:stCondLst>
                              <p:cond delay="5750"/>
                            </p:stCondLst>
                            <p:childTnLst>
                              <p:par>
                                <p:cTn id="30" presetID="1" presetClass="entr" presetSubtype="0" fill="hold" nodeType="afterEffect">
                                  <p:stCondLst>
                                    <p:cond delay="0"/>
                                  </p:stCondLst>
                                  <p:childTnLst>
                                    <p:set>
                                      <p:cBhvr>
                                        <p:cTn id="31" dur="1" fill="hold">
                                          <p:stCondLst>
                                            <p:cond delay="999"/>
                                          </p:stCondLst>
                                        </p:cTn>
                                        <p:tgtEl>
                                          <p:spTgt spid="17"/>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additive="base">
                                        <p:cTn id="36" dur="1000" fill="hold"/>
                                        <p:tgtEl>
                                          <p:spTgt spid="4"/>
                                        </p:tgtEl>
                                        <p:attrNameLst>
                                          <p:attrName>ppt_x</p:attrName>
                                        </p:attrNameLst>
                                      </p:cBhvr>
                                      <p:tavLst>
                                        <p:tav tm="0">
                                          <p:val>
                                            <p:strVal val="#ppt_x"/>
                                          </p:val>
                                        </p:tav>
                                        <p:tav tm="100000">
                                          <p:val>
                                            <p:strVal val="#ppt_x"/>
                                          </p:val>
                                        </p:tav>
                                      </p:tavLst>
                                    </p:anim>
                                    <p:anim calcmode="lin" valueType="num">
                                      <p:cBhvr additive="base">
                                        <p:cTn id="37"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38"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A3D88BC-F46D-B8C3-3C57-71BE3BC18595}"/>
              </a:ext>
            </a:extLst>
          </p:cNvPr>
          <p:cNvPicPr>
            <a:picLocks noChangeAspect="1"/>
          </p:cNvPicPr>
          <p:nvPr/>
        </p:nvPicPr>
        <p:blipFill>
          <a:blip r:embed="rId2"/>
          <a:stretch>
            <a:fillRect/>
          </a:stretch>
        </p:blipFill>
        <p:spPr>
          <a:xfrm>
            <a:off x="2826543" y="643465"/>
            <a:ext cx="7428089" cy="5571067"/>
          </a:xfrm>
          <a:prstGeom prst="rect">
            <a:avLst/>
          </a:prstGeom>
        </p:spPr>
      </p:pic>
      <p:sp>
        <p:nvSpPr>
          <p:cNvPr id="4" name="TextBox 3">
            <a:extLst>
              <a:ext uri="{FF2B5EF4-FFF2-40B4-BE49-F238E27FC236}">
                <a16:creationId xmlns:a16="http://schemas.microsoft.com/office/drawing/2014/main" id="{E2C5D4E7-BB97-8AB0-799D-024F28C69D5D}"/>
              </a:ext>
            </a:extLst>
          </p:cNvPr>
          <p:cNvSpPr txBox="1"/>
          <p:nvPr/>
        </p:nvSpPr>
        <p:spPr>
          <a:xfrm>
            <a:off x="4812438" y="3059667"/>
            <a:ext cx="713785" cy="369332"/>
          </a:xfrm>
          <a:prstGeom prst="rect">
            <a:avLst/>
          </a:prstGeom>
          <a:solidFill>
            <a:schemeClr val="bg1"/>
          </a:solidFill>
        </p:spPr>
        <p:txBody>
          <a:bodyPr wrap="none" rtlCol="0">
            <a:spAutoFit/>
          </a:bodyPr>
          <a:lstStyle/>
          <a:p>
            <a:r>
              <a:rPr lang="en-GB" b="1" dirty="0">
                <a:solidFill>
                  <a:srgbClr val="FF0000"/>
                </a:solidFill>
              </a:rPr>
              <a:t>Boat </a:t>
            </a:r>
          </a:p>
        </p:txBody>
      </p:sp>
      <p:sp>
        <p:nvSpPr>
          <p:cNvPr id="6" name="TextBox 5">
            <a:extLst>
              <a:ext uri="{FF2B5EF4-FFF2-40B4-BE49-F238E27FC236}">
                <a16:creationId xmlns:a16="http://schemas.microsoft.com/office/drawing/2014/main" id="{D609C445-99F3-C1CE-C9EA-923E74CE3C80}"/>
              </a:ext>
            </a:extLst>
          </p:cNvPr>
          <p:cNvSpPr txBox="1"/>
          <p:nvPr/>
        </p:nvSpPr>
        <p:spPr>
          <a:xfrm>
            <a:off x="6540587" y="2919998"/>
            <a:ext cx="1168910" cy="369332"/>
          </a:xfrm>
          <a:prstGeom prst="rect">
            <a:avLst/>
          </a:prstGeom>
          <a:solidFill>
            <a:schemeClr val="bg1"/>
          </a:solidFill>
        </p:spPr>
        <p:txBody>
          <a:bodyPr wrap="none" rtlCol="0">
            <a:spAutoFit/>
          </a:bodyPr>
          <a:lstStyle/>
          <a:p>
            <a:r>
              <a:rPr lang="en-GB" b="1" dirty="0">
                <a:solidFill>
                  <a:schemeClr val="accent5">
                    <a:lumMod val="60000"/>
                    <a:lumOff val="40000"/>
                  </a:schemeClr>
                </a:solidFill>
              </a:rPr>
              <a:t>Disciples</a:t>
            </a:r>
          </a:p>
        </p:txBody>
      </p:sp>
      <p:sp>
        <p:nvSpPr>
          <p:cNvPr id="8" name="TextBox 7">
            <a:extLst>
              <a:ext uri="{FF2B5EF4-FFF2-40B4-BE49-F238E27FC236}">
                <a16:creationId xmlns:a16="http://schemas.microsoft.com/office/drawing/2014/main" id="{8F8AE3CE-6CA0-2D90-62D9-8550A6807BF6}"/>
              </a:ext>
            </a:extLst>
          </p:cNvPr>
          <p:cNvSpPr txBox="1"/>
          <p:nvPr/>
        </p:nvSpPr>
        <p:spPr>
          <a:xfrm>
            <a:off x="8693363" y="2984251"/>
            <a:ext cx="577402" cy="369332"/>
          </a:xfrm>
          <a:prstGeom prst="rect">
            <a:avLst/>
          </a:prstGeom>
          <a:solidFill>
            <a:schemeClr val="bg1"/>
          </a:solidFill>
        </p:spPr>
        <p:txBody>
          <a:bodyPr wrap="none" rtlCol="0">
            <a:spAutoFit/>
          </a:bodyPr>
          <a:lstStyle/>
          <a:p>
            <a:r>
              <a:rPr lang="en-GB" b="1" dirty="0">
                <a:solidFill>
                  <a:schemeClr val="accent6"/>
                </a:solidFill>
              </a:rPr>
              <a:t>Sea</a:t>
            </a:r>
          </a:p>
        </p:txBody>
      </p:sp>
      <p:sp>
        <p:nvSpPr>
          <p:cNvPr id="9" name="TextBox 8">
            <a:extLst>
              <a:ext uri="{FF2B5EF4-FFF2-40B4-BE49-F238E27FC236}">
                <a16:creationId xmlns:a16="http://schemas.microsoft.com/office/drawing/2014/main" id="{41752A54-4871-AC83-C428-7BBAAAC51E00}"/>
              </a:ext>
            </a:extLst>
          </p:cNvPr>
          <p:cNvSpPr txBox="1"/>
          <p:nvPr/>
        </p:nvSpPr>
        <p:spPr>
          <a:xfrm>
            <a:off x="6632027" y="3570456"/>
            <a:ext cx="3585277" cy="923330"/>
          </a:xfrm>
          <a:prstGeom prst="rect">
            <a:avLst/>
          </a:prstGeom>
          <a:solidFill>
            <a:schemeClr val="bg1"/>
          </a:solidFill>
        </p:spPr>
        <p:txBody>
          <a:bodyPr wrap="none" rtlCol="0">
            <a:spAutoFit/>
          </a:bodyPr>
          <a:lstStyle/>
          <a:p>
            <a:r>
              <a:rPr lang="en-GB" b="1" dirty="0"/>
              <a:t>Later on in Matthew –</a:t>
            </a:r>
          </a:p>
          <a:p>
            <a:r>
              <a:rPr lang="en-GB" b="1" dirty="0"/>
              <a:t>Jesus says Peter is the rock </a:t>
            </a:r>
          </a:p>
          <a:p>
            <a:r>
              <a:rPr lang="en-GB" b="1" dirty="0"/>
              <a:t>on which he will build his church</a:t>
            </a:r>
          </a:p>
        </p:txBody>
      </p:sp>
      <p:sp>
        <p:nvSpPr>
          <p:cNvPr id="10" name="TextBox 9">
            <a:extLst>
              <a:ext uri="{FF2B5EF4-FFF2-40B4-BE49-F238E27FC236}">
                <a16:creationId xmlns:a16="http://schemas.microsoft.com/office/drawing/2014/main" id="{3468E758-F7F0-6536-A83B-FA71574ED446}"/>
              </a:ext>
            </a:extLst>
          </p:cNvPr>
          <p:cNvSpPr txBox="1"/>
          <p:nvPr/>
        </p:nvSpPr>
        <p:spPr>
          <a:xfrm>
            <a:off x="0" y="3708956"/>
            <a:ext cx="2826543" cy="646331"/>
          </a:xfrm>
          <a:prstGeom prst="rect">
            <a:avLst/>
          </a:prstGeom>
          <a:solidFill>
            <a:schemeClr val="bg1"/>
          </a:solidFill>
        </p:spPr>
        <p:txBody>
          <a:bodyPr wrap="none" rtlCol="0">
            <a:spAutoFit/>
          </a:bodyPr>
          <a:lstStyle/>
          <a:p>
            <a:r>
              <a:rPr lang="en-GB" b="1" dirty="0">
                <a:solidFill>
                  <a:srgbClr val="FF0000"/>
                </a:solidFill>
              </a:rPr>
              <a:t>Learning to keep eyes</a:t>
            </a:r>
          </a:p>
          <a:p>
            <a:r>
              <a:rPr lang="en-GB" b="1" dirty="0">
                <a:solidFill>
                  <a:srgbClr val="FF0000"/>
                </a:solidFill>
              </a:rPr>
              <a:t>on Jesus while in a storm</a:t>
            </a:r>
          </a:p>
        </p:txBody>
      </p:sp>
    </p:spTree>
    <p:extLst>
      <p:ext uri="{BB962C8B-B14F-4D97-AF65-F5344CB8AC3E}">
        <p14:creationId xmlns:p14="http://schemas.microsoft.com/office/powerpoint/2010/main" val="2887379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8"/>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9" grpId="0" animBg="1"/>
      <p:bldP spid="10"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87428C-4A2F-D8CD-911E-56C4528A8322}"/>
              </a:ext>
            </a:extLst>
          </p:cNvPr>
          <p:cNvSpPr>
            <a:spLocks noGrp="1"/>
          </p:cNvSpPr>
          <p:nvPr>
            <p:ph type="title"/>
          </p:nvPr>
        </p:nvSpPr>
        <p:spPr/>
        <p:txBody>
          <a:bodyPr/>
          <a:lstStyle/>
          <a:p>
            <a:r>
              <a:rPr lang="en-GB" dirty="0"/>
              <a:t>Walking on Water</a:t>
            </a:r>
          </a:p>
        </p:txBody>
      </p:sp>
      <p:sp>
        <p:nvSpPr>
          <p:cNvPr id="3" name="TextBox 2">
            <a:extLst>
              <a:ext uri="{FF2B5EF4-FFF2-40B4-BE49-F238E27FC236}">
                <a16:creationId xmlns:a16="http://schemas.microsoft.com/office/drawing/2014/main" id="{95C1CD77-21A4-D1DE-3632-56F275DF22BF}"/>
              </a:ext>
            </a:extLst>
          </p:cNvPr>
          <p:cNvSpPr txBox="1"/>
          <p:nvPr/>
        </p:nvSpPr>
        <p:spPr>
          <a:xfrm>
            <a:off x="838200" y="1623696"/>
            <a:ext cx="6116320" cy="923330"/>
          </a:xfrm>
          <a:prstGeom prst="rect">
            <a:avLst/>
          </a:prstGeom>
          <a:noFill/>
        </p:spPr>
        <p:txBody>
          <a:bodyPr wrap="square" rtlCol="0">
            <a:spAutoFit/>
          </a:bodyPr>
          <a:lstStyle/>
          <a:p>
            <a:r>
              <a:rPr lang="en-GB" dirty="0"/>
              <a:t>Link back to Job (9:8)</a:t>
            </a:r>
          </a:p>
          <a:p>
            <a:r>
              <a:rPr lang="en-GB" dirty="0"/>
              <a:t>		He alone stretches out the heavens</a:t>
            </a:r>
            <a:br>
              <a:rPr lang="en-GB" dirty="0"/>
            </a:br>
            <a:r>
              <a:rPr lang="en-GB" dirty="0"/>
              <a:t>  		  and treads on the waves of the sea.</a:t>
            </a:r>
          </a:p>
        </p:txBody>
      </p:sp>
      <p:sp>
        <p:nvSpPr>
          <p:cNvPr id="5" name="TextBox 4">
            <a:extLst>
              <a:ext uri="{FF2B5EF4-FFF2-40B4-BE49-F238E27FC236}">
                <a16:creationId xmlns:a16="http://schemas.microsoft.com/office/drawing/2014/main" id="{9DD5DC2F-B054-9693-4704-3F169C2CE0D9}"/>
              </a:ext>
            </a:extLst>
          </p:cNvPr>
          <p:cNvSpPr txBox="1"/>
          <p:nvPr/>
        </p:nvSpPr>
        <p:spPr>
          <a:xfrm>
            <a:off x="2021840" y="2716599"/>
            <a:ext cx="6116320" cy="1200329"/>
          </a:xfrm>
          <a:prstGeom prst="rect">
            <a:avLst/>
          </a:prstGeom>
          <a:noFill/>
        </p:spPr>
        <p:txBody>
          <a:bodyPr wrap="square" rtlCol="0">
            <a:spAutoFit/>
          </a:bodyPr>
          <a:lstStyle/>
          <a:p>
            <a:r>
              <a:rPr lang="en-GB" dirty="0"/>
              <a:t>And Psalm 77:19</a:t>
            </a:r>
          </a:p>
          <a:p>
            <a:r>
              <a:rPr lang="en-GB" dirty="0"/>
              <a:t>		Your path led through the sea,</a:t>
            </a:r>
            <a:br>
              <a:rPr lang="en-GB" dirty="0"/>
            </a:br>
            <a:r>
              <a:rPr lang="en-GB" dirty="0"/>
              <a:t>    		your way through the mighty waters,</a:t>
            </a:r>
            <a:br>
              <a:rPr lang="en-GB" dirty="0"/>
            </a:br>
            <a:r>
              <a:rPr lang="en-GB" dirty="0"/>
              <a:t>    		though your footprints were not seen.</a:t>
            </a:r>
          </a:p>
        </p:txBody>
      </p:sp>
      <p:sp>
        <p:nvSpPr>
          <p:cNvPr id="7" name="TextBox 6">
            <a:extLst>
              <a:ext uri="{FF2B5EF4-FFF2-40B4-BE49-F238E27FC236}">
                <a16:creationId xmlns:a16="http://schemas.microsoft.com/office/drawing/2014/main" id="{4A3341E7-FF0A-5016-CDE3-7D58E77C5C13}"/>
              </a:ext>
            </a:extLst>
          </p:cNvPr>
          <p:cNvSpPr txBox="1"/>
          <p:nvPr/>
        </p:nvSpPr>
        <p:spPr>
          <a:xfrm>
            <a:off x="5212080" y="4204175"/>
            <a:ext cx="6116320" cy="1477328"/>
          </a:xfrm>
          <a:prstGeom prst="rect">
            <a:avLst/>
          </a:prstGeom>
          <a:noFill/>
        </p:spPr>
        <p:txBody>
          <a:bodyPr wrap="square" rtlCol="0">
            <a:spAutoFit/>
          </a:bodyPr>
          <a:lstStyle/>
          <a:p>
            <a:r>
              <a:rPr lang="en-GB" dirty="0"/>
              <a:t>Isaiah 43:2</a:t>
            </a:r>
          </a:p>
          <a:p>
            <a:r>
              <a:rPr lang="en-GB" dirty="0"/>
              <a:t>		When you pass through the waters,</a:t>
            </a:r>
            <a:br>
              <a:rPr lang="en-GB" dirty="0"/>
            </a:br>
            <a:r>
              <a:rPr lang="en-GB" dirty="0"/>
              <a:t>    		I will be with you;</a:t>
            </a:r>
            <a:br>
              <a:rPr lang="en-GB" dirty="0"/>
            </a:br>
            <a:r>
              <a:rPr lang="en-GB" dirty="0"/>
              <a:t>		and when you pass through the rivers,</a:t>
            </a:r>
            <a:br>
              <a:rPr lang="en-GB" dirty="0"/>
            </a:br>
            <a:r>
              <a:rPr lang="en-GB" dirty="0"/>
              <a:t>    		they will not sweep over you…</a:t>
            </a:r>
          </a:p>
        </p:txBody>
      </p:sp>
    </p:spTree>
    <p:extLst>
      <p:ext uri="{BB962C8B-B14F-4D97-AF65-F5344CB8AC3E}">
        <p14:creationId xmlns:p14="http://schemas.microsoft.com/office/powerpoint/2010/main" val="16428937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C3FDC17-4DDC-8D31-ED1A-712FBE5B91DA}"/>
              </a:ext>
            </a:extLst>
          </p:cNvPr>
          <p:cNvSpPr/>
          <p:nvPr/>
        </p:nvSpPr>
        <p:spPr>
          <a:xfrm>
            <a:off x="4488829" y="2967335"/>
            <a:ext cx="3214341" cy="923330"/>
          </a:xfrm>
          <a:prstGeom prst="rect">
            <a:avLst/>
          </a:prstGeom>
          <a:noFill/>
        </p:spPr>
        <p:txBody>
          <a:bodyPr wrap="none" lIns="91440" tIns="45720" rIns="91440" bIns="45720">
            <a:spAutoFit/>
          </a:bodyPr>
          <a:lstStyle/>
          <a:p>
            <a:pPr algn="ctr"/>
            <a:r>
              <a:rPr lang="en-GB" sz="5400" i="1" dirty="0" err="1">
                <a:solidFill>
                  <a:srgbClr val="555555"/>
                </a:solidFill>
                <a:latin typeface="Poppins" panose="00000500000000000000" pitchFamily="2" charset="0"/>
              </a:rPr>
              <a:t>egō</a:t>
            </a:r>
            <a:r>
              <a:rPr lang="en-GB" sz="5400" i="1" dirty="0">
                <a:solidFill>
                  <a:srgbClr val="555555"/>
                </a:solidFill>
                <a:latin typeface="Poppins" panose="00000500000000000000" pitchFamily="2" charset="0"/>
              </a:rPr>
              <a:t> </a:t>
            </a:r>
            <a:r>
              <a:rPr lang="en-GB" sz="5400" i="1" dirty="0" err="1">
                <a:solidFill>
                  <a:srgbClr val="555555"/>
                </a:solidFill>
                <a:latin typeface="Poppins" panose="00000500000000000000" pitchFamily="2" charset="0"/>
              </a:rPr>
              <a:t>eimi</a:t>
            </a:r>
            <a:endParaRPr lang="en-US" sz="5400" dirty="0">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3" name="TextBox 2">
            <a:extLst>
              <a:ext uri="{FF2B5EF4-FFF2-40B4-BE49-F238E27FC236}">
                <a16:creationId xmlns:a16="http://schemas.microsoft.com/office/drawing/2014/main" id="{30A3C159-2990-8392-9FB9-F75D9D5E51BD}"/>
              </a:ext>
            </a:extLst>
          </p:cNvPr>
          <p:cNvSpPr txBox="1"/>
          <p:nvPr/>
        </p:nvSpPr>
        <p:spPr>
          <a:xfrm rot="19563683">
            <a:off x="5366439" y="3048614"/>
            <a:ext cx="1459118" cy="923330"/>
          </a:xfrm>
          <a:prstGeom prst="rect">
            <a:avLst/>
          </a:prstGeom>
          <a:noFill/>
        </p:spPr>
        <p:txBody>
          <a:bodyPr wrap="square" rtlCol="0">
            <a:spAutoFit/>
          </a:bodyPr>
          <a:lstStyle/>
          <a:p>
            <a:r>
              <a:rPr lang="en-GB" sz="5400" dirty="0"/>
              <a:t>I AM</a:t>
            </a:r>
          </a:p>
        </p:txBody>
      </p:sp>
      <p:sp>
        <p:nvSpPr>
          <p:cNvPr id="4" name="TextBox 3">
            <a:extLst>
              <a:ext uri="{FF2B5EF4-FFF2-40B4-BE49-F238E27FC236}">
                <a16:creationId xmlns:a16="http://schemas.microsoft.com/office/drawing/2014/main" id="{F3A82A24-A386-5779-F056-D18845485379}"/>
              </a:ext>
            </a:extLst>
          </p:cNvPr>
          <p:cNvSpPr txBox="1"/>
          <p:nvPr/>
        </p:nvSpPr>
        <p:spPr>
          <a:xfrm>
            <a:off x="782320" y="1036320"/>
            <a:ext cx="4284122" cy="2062103"/>
          </a:xfrm>
          <a:prstGeom prst="rect">
            <a:avLst/>
          </a:prstGeom>
          <a:noFill/>
        </p:spPr>
        <p:txBody>
          <a:bodyPr wrap="none" rtlCol="0">
            <a:spAutoFit/>
          </a:bodyPr>
          <a:lstStyle/>
          <a:p>
            <a:r>
              <a:rPr lang="en-GB" sz="3200" dirty="0"/>
              <a:t>Not qualified</a:t>
            </a:r>
          </a:p>
          <a:p>
            <a:r>
              <a:rPr lang="en-GB" sz="3200" dirty="0"/>
              <a:t>I am the Bread of Life</a:t>
            </a:r>
          </a:p>
          <a:p>
            <a:r>
              <a:rPr lang="en-GB" sz="3200" dirty="0"/>
              <a:t>I am the Vine</a:t>
            </a:r>
          </a:p>
          <a:p>
            <a:r>
              <a:rPr lang="en-GB" sz="3200" dirty="0"/>
              <a:t>I am the… (as in John 6)</a:t>
            </a:r>
          </a:p>
        </p:txBody>
      </p:sp>
      <p:sp>
        <p:nvSpPr>
          <p:cNvPr id="6" name="TextBox 5">
            <a:extLst>
              <a:ext uri="{FF2B5EF4-FFF2-40B4-BE49-F238E27FC236}">
                <a16:creationId xmlns:a16="http://schemas.microsoft.com/office/drawing/2014/main" id="{A4D3342E-D13C-76D7-85AA-06EAF2A2472F}"/>
              </a:ext>
            </a:extLst>
          </p:cNvPr>
          <p:cNvSpPr txBox="1"/>
          <p:nvPr/>
        </p:nvSpPr>
        <p:spPr>
          <a:xfrm>
            <a:off x="7315200" y="4064000"/>
            <a:ext cx="2273379" cy="1077218"/>
          </a:xfrm>
          <a:prstGeom prst="rect">
            <a:avLst/>
          </a:prstGeom>
          <a:noFill/>
        </p:spPr>
        <p:txBody>
          <a:bodyPr wrap="none" rtlCol="0">
            <a:spAutoFit/>
          </a:bodyPr>
          <a:lstStyle/>
          <a:p>
            <a:r>
              <a:rPr lang="en-GB" sz="3200" dirty="0"/>
              <a:t>But simply</a:t>
            </a:r>
          </a:p>
          <a:p>
            <a:r>
              <a:rPr lang="en-GB" sz="3200" dirty="0"/>
              <a:t>I AM or it is I</a:t>
            </a:r>
          </a:p>
        </p:txBody>
      </p:sp>
      <p:sp>
        <p:nvSpPr>
          <p:cNvPr id="7" name="TextBox 6">
            <a:extLst>
              <a:ext uri="{FF2B5EF4-FFF2-40B4-BE49-F238E27FC236}">
                <a16:creationId xmlns:a16="http://schemas.microsoft.com/office/drawing/2014/main" id="{B49CFDE2-2908-6E46-64FD-BC7001F77AE3}"/>
              </a:ext>
            </a:extLst>
          </p:cNvPr>
          <p:cNvSpPr txBox="1"/>
          <p:nvPr/>
        </p:nvSpPr>
        <p:spPr>
          <a:xfrm>
            <a:off x="2682240" y="5633660"/>
            <a:ext cx="5070171" cy="369332"/>
          </a:xfrm>
          <a:prstGeom prst="rect">
            <a:avLst/>
          </a:prstGeom>
          <a:noFill/>
        </p:spPr>
        <p:txBody>
          <a:bodyPr wrap="none" rtlCol="0">
            <a:spAutoFit/>
          </a:bodyPr>
          <a:lstStyle/>
          <a:p>
            <a:r>
              <a:rPr lang="en-GB" dirty="0"/>
              <a:t>The Hebrew verb </a:t>
            </a:r>
            <a:r>
              <a:rPr lang="en-GB" i="1" dirty="0" err="1"/>
              <a:t>ehyeh</a:t>
            </a:r>
            <a:r>
              <a:rPr lang="en-GB" dirty="0"/>
              <a:t> means "I am" or "I will be"</a:t>
            </a:r>
          </a:p>
        </p:txBody>
      </p:sp>
    </p:spTree>
    <p:extLst>
      <p:ext uri="{BB962C8B-B14F-4D97-AF65-F5344CB8AC3E}">
        <p14:creationId xmlns:p14="http://schemas.microsoft.com/office/powerpoint/2010/main" val="39713656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hidden"/>
                                      </p:to>
                                    </p:set>
                                  </p:childTnLst>
                                </p:cTn>
                              </p:par>
                            </p:childTnLst>
                          </p:cTn>
                        </p:par>
                        <p:par>
                          <p:cTn id="7" fill="hold">
                            <p:stCondLst>
                              <p:cond delay="0"/>
                            </p:stCondLst>
                            <p:childTnLst>
                              <p:par>
                                <p:cTn id="8" presetID="1" presetClass="entr" presetSubtype="0"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75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6"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09C6D-5E26-04BC-F8E0-759604424B1F}"/>
              </a:ext>
            </a:extLst>
          </p:cNvPr>
          <p:cNvSpPr>
            <a:spLocks noGrp="1"/>
          </p:cNvSpPr>
          <p:nvPr>
            <p:ph type="title"/>
          </p:nvPr>
        </p:nvSpPr>
        <p:spPr/>
        <p:txBody>
          <a:bodyPr/>
          <a:lstStyle/>
          <a:p>
            <a:r>
              <a:rPr lang="en-GB" dirty="0"/>
              <a:t>Peter’s challenge</a:t>
            </a:r>
          </a:p>
        </p:txBody>
      </p:sp>
      <p:sp>
        <p:nvSpPr>
          <p:cNvPr id="3" name="TextBox 2">
            <a:extLst>
              <a:ext uri="{FF2B5EF4-FFF2-40B4-BE49-F238E27FC236}">
                <a16:creationId xmlns:a16="http://schemas.microsoft.com/office/drawing/2014/main" id="{CCD47C55-2678-E784-2AE9-D2F9A3985248}"/>
              </a:ext>
            </a:extLst>
          </p:cNvPr>
          <p:cNvSpPr txBox="1"/>
          <p:nvPr/>
        </p:nvSpPr>
        <p:spPr>
          <a:xfrm>
            <a:off x="2225040" y="2346960"/>
            <a:ext cx="8393003" cy="1200329"/>
          </a:xfrm>
          <a:prstGeom prst="rect">
            <a:avLst/>
          </a:prstGeom>
          <a:noFill/>
        </p:spPr>
        <p:txBody>
          <a:bodyPr wrap="none" rtlCol="0">
            <a:spAutoFit/>
          </a:bodyPr>
          <a:lstStyle/>
          <a:p>
            <a:r>
              <a:rPr lang="en-GB" sz="3600" dirty="0">
                <a:solidFill>
                  <a:srgbClr val="FF0000"/>
                </a:solidFill>
              </a:rPr>
              <a:t>IF</a:t>
            </a:r>
            <a:r>
              <a:rPr lang="en-GB" sz="3600" dirty="0"/>
              <a:t> it is you  - command me to come to you</a:t>
            </a:r>
          </a:p>
          <a:p>
            <a:r>
              <a:rPr lang="en-GB" sz="3600" dirty="0"/>
              <a:t>			 walking on the water</a:t>
            </a:r>
          </a:p>
        </p:txBody>
      </p:sp>
      <p:sp>
        <p:nvSpPr>
          <p:cNvPr id="5" name="TextBox 4">
            <a:extLst>
              <a:ext uri="{FF2B5EF4-FFF2-40B4-BE49-F238E27FC236}">
                <a16:creationId xmlns:a16="http://schemas.microsoft.com/office/drawing/2014/main" id="{F4F0D642-60C4-A509-4CBB-F46E6517CE6D}"/>
              </a:ext>
            </a:extLst>
          </p:cNvPr>
          <p:cNvSpPr txBox="1"/>
          <p:nvPr/>
        </p:nvSpPr>
        <p:spPr>
          <a:xfrm>
            <a:off x="1666240" y="4203561"/>
            <a:ext cx="7732373" cy="1200329"/>
          </a:xfrm>
          <a:prstGeom prst="rect">
            <a:avLst/>
          </a:prstGeom>
          <a:noFill/>
        </p:spPr>
        <p:txBody>
          <a:bodyPr wrap="none" rtlCol="0">
            <a:spAutoFit/>
          </a:bodyPr>
          <a:lstStyle/>
          <a:p>
            <a:r>
              <a:rPr lang="en-GB" sz="3600" dirty="0"/>
              <a:t>Peter steps out of the boat and almost</a:t>
            </a:r>
          </a:p>
          <a:p>
            <a:r>
              <a:rPr lang="en-GB" sz="3600" dirty="0"/>
              <a:t> immediately starts to sink</a:t>
            </a:r>
          </a:p>
        </p:txBody>
      </p:sp>
    </p:spTree>
    <p:extLst>
      <p:ext uri="{BB962C8B-B14F-4D97-AF65-F5344CB8AC3E}">
        <p14:creationId xmlns:p14="http://schemas.microsoft.com/office/powerpoint/2010/main" val="3584600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9559C0-4210-98F6-BFB5-12D153CDFFB6}"/>
              </a:ext>
            </a:extLst>
          </p:cNvPr>
          <p:cNvSpPr>
            <a:spLocks noGrp="1"/>
          </p:cNvSpPr>
          <p:nvPr>
            <p:ph type="title"/>
          </p:nvPr>
        </p:nvSpPr>
        <p:spPr/>
        <p:txBody>
          <a:bodyPr/>
          <a:lstStyle/>
          <a:p>
            <a:r>
              <a:rPr lang="en-GB" dirty="0"/>
              <a:t>Mean while back in the boat</a:t>
            </a:r>
          </a:p>
        </p:txBody>
      </p:sp>
      <p:sp>
        <p:nvSpPr>
          <p:cNvPr id="3" name="Text Placeholder 2">
            <a:extLst>
              <a:ext uri="{FF2B5EF4-FFF2-40B4-BE49-F238E27FC236}">
                <a16:creationId xmlns:a16="http://schemas.microsoft.com/office/drawing/2014/main" id="{8E61A5A2-F4EB-33F0-059B-8101FFFD4BFC}"/>
              </a:ext>
            </a:extLst>
          </p:cNvPr>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14493278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9CA16-D98A-F381-D7AF-A28B3D8761EE}"/>
              </a:ext>
            </a:extLst>
          </p:cNvPr>
          <p:cNvSpPr>
            <a:spLocks noGrp="1"/>
          </p:cNvSpPr>
          <p:nvPr>
            <p:ph type="ctrTitle"/>
          </p:nvPr>
        </p:nvSpPr>
        <p:spPr/>
        <p:txBody>
          <a:bodyPr/>
          <a:lstStyle/>
          <a:p>
            <a:r>
              <a:rPr lang="en-GB" dirty="0"/>
              <a:t>What does this all mean for us here in Boscastle?</a:t>
            </a:r>
          </a:p>
        </p:txBody>
      </p:sp>
      <p:sp>
        <p:nvSpPr>
          <p:cNvPr id="3" name="Subtitle 2">
            <a:extLst>
              <a:ext uri="{FF2B5EF4-FFF2-40B4-BE49-F238E27FC236}">
                <a16:creationId xmlns:a16="http://schemas.microsoft.com/office/drawing/2014/main" id="{3845D889-6C49-60DB-35D6-E1C228C94828}"/>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3331245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5137</TotalTime>
  <Words>961</Words>
  <Application>Microsoft Macintosh PowerPoint</Application>
  <PresentationFormat>Widescreen</PresentationFormat>
  <Paragraphs>83</Paragraphs>
  <Slides>10</Slides>
  <Notes>7</Notes>
  <HiddenSlides>0</HiddenSlides>
  <MMClips>1</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Aptos</vt:lpstr>
      <vt:lpstr>Aptos Display</vt:lpstr>
      <vt:lpstr>Arial</vt:lpstr>
      <vt:lpstr>Poppins</vt:lpstr>
      <vt:lpstr>Office Theme</vt:lpstr>
      <vt:lpstr>Matthew  14: 22-33</vt:lpstr>
      <vt:lpstr>PowerPoint Presentation</vt:lpstr>
      <vt:lpstr>PowerPoint Presentation</vt:lpstr>
      <vt:lpstr>PowerPoint Presentation</vt:lpstr>
      <vt:lpstr>PowerPoint Presentation</vt:lpstr>
      <vt:lpstr>Walking on Water</vt:lpstr>
      <vt:lpstr>PowerPoint Presentation</vt:lpstr>
      <vt:lpstr>Peter’s challenge</vt:lpstr>
      <vt:lpstr>Mean while back in the boat</vt:lpstr>
      <vt:lpstr>What does this all mean for us here in Boscastle?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Hannah Wicks</dc:creator>
  <cp:lastModifiedBy>Simon Faulks</cp:lastModifiedBy>
  <cp:revision>6</cp:revision>
  <dcterms:created xsi:type="dcterms:W3CDTF">2026-08-05T09:43:51Z</dcterms:created>
  <dcterms:modified xsi:type="dcterms:W3CDTF">2026-08-20T17:31:13Z</dcterms:modified>
</cp:coreProperties>
</file>