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74" r:id="rId5"/>
    <p:sldId id="256" r:id="rId6"/>
    <p:sldId id="257" r:id="rId7"/>
    <p:sldId id="269" r:id="rId8"/>
    <p:sldId id="258" r:id="rId9"/>
    <p:sldId id="271" r:id="rId10"/>
    <p:sldId id="259" r:id="rId11"/>
    <p:sldId id="260" r:id="rId12"/>
    <p:sldId id="261" r:id="rId13"/>
    <p:sldId id="273" r:id="rId14"/>
    <p:sldId id="262" r:id="rId15"/>
    <p:sldId id="263" r:id="rId16"/>
    <p:sldId id="264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47" autoAdjust="0"/>
  </p:normalViewPr>
  <p:slideViewPr>
    <p:cSldViewPr snapToGrid="0">
      <p:cViewPr varScale="1">
        <p:scale>
          <a:sx n="100" d="100"/>
          <a:sy n="100" d="100"/>
        </p:scale>
        <p:origin x="8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A19A0-24A1-40A5-9851-BB76EFFB3531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27DD7-05CA-4F2F-93D2-A6D7F73EE2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924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27DD7-05CA-4F2F-93D2-A6D7F73EE21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674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27DD7-05CA-4F2F-93D2-A6D7F73EE21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28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00647-62F8-F016-6537-9DC98CF1A0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9A6DD8-E3AB-FC38-0E34-6417342F3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A7EE3-D48E-D0F2-8BDE-BC6483F6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7689-944E-4265-874B-F302C3042655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C6236-804A-8430-69B5-1BB714A50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F7FC9-AA7D-4CDB-776D-367067E25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3AD14-A7F8-4DC0-9B9D-1BB5324AE2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147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4A78E-5735-E31C-4A3A-40F6EB849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A2CF6-8244-7507-6A1A-06EC7354E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28EA3-ACD7-75E6-CA61-45F2885E6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7689-944E-4265-874B-F302C3042655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F12F-E714-4F61-C3FE-26540DA58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17DC8-BA48-A3F3-4F36-E72D766A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3AD14-A7F8-4DC0-9B9D-1BB5324AE2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677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E9779-B14C-9572-FF28-9DF452D48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F0B1B-3C75-0C53-FFB9-D09B62DD8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A413E-95E0-4EE2-2D05-9ED0557FB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7689-944E-4265-874B-F302C3042655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13861-D94C-E341-49D1-5EB6237F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EAD0-9EB6-0D67-326D-C81301313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3AD14-A7F8-4DC0-9B9D-1BB5324AE2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969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6E7F-0F0B-FDB2-6022-465E85239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76937-C61B-D6DA-C756-AE31F3E77C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2C3E29-958C-2F8F-6B1E-26DC37FC5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7A067-F9DE-7AE5-6251-4D8097F2D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7689-944E-4265-874B-F302C3042655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EA302A-A4AC-DABE-C721-C9E7D8336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56601-855D-C355-495D-CE74C4579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3AD14-A7F8-4DC0-9B9D-1BB5324AE2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338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653C6-AFB1-91EC-4677-B5DD3DBD7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44613-66E3-EAC5-8BE0-7DEEBC52A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1A1854-F29A-7041-6A38-9BBAB982F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F72DA7-1C50-54B1-B404-672CB6CAE3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359885-D328-7148-193E-E59D2AA352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37328B-CBD6-CF51-0D50-DD5E77FC0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7689-944E-4265-874B-F302C3042655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E9830E-B8F7-390F-F25D-62F0E33C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A3EE2A-94FD-A236-723B-3ACAAD60D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3AD14-A7F8-4DC0-9B9D-1BB5324AE2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623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70CB7-8EEC-F6F5-27B2-1966A672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13A0DB-39E6-104F-E05D-B1A80A6E6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7689-944E-4265-874B-F302C3042655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C66F5E-C8D7-EEA2-0CEB-B9A2C71AB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75143A-6CA1-20C6-17DA-B2DECB1D7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3AD14-A7F8-4DC0-9B9D-1BB5324AE2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408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54E48E-0B50-3575-6075-9D9EF878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7689-944E-4265-874B-F302C3042655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425B2E-AC26-E76B-6C21-5E351B60F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203AC-51ED-8E87-13B1-CB493C0D2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3AD14-A7F8-4DC0-9B9D-1BB5324AE2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543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43A4C-DFCB-6923-CCEF-99FCF8E1F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DA052-63BB-53E4-73BA-E28FCEF56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14995-3871-7F57-6E1D-0D5DE9877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FA98A1-7FC3-1842-7FF9-852A80C48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7689-944E-4265-874B-F302C3042655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002E4-267B-8DEB-144D-13B48BEF9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465DA-0D80-089F-187A-7A12B2BF4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3AD14-A7F8-4DC0-9B9D-1BB5324AE2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5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81AEB-D349-020B-4079-830C96DE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943270-A3FB-2A70-E92B-B525EDC408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3A64C-8536-AAFE-C902-1766EEC4A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5B868-2F90-C855-4600-CC228945F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7689-944E-4265-874B-F302C3042655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413FB1-75A5-DAFB-DA30-7335AA02C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AC85F-C062-B9C2-179C-8BF48FE3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3AD14-A7F8-4DC0-9B9D-1BB5324AE2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604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D2547-C98A-865D-E45E-557F14705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72F0BE-8DF2-2B0D-65A1-0FFAAD977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49565-275A-3CA4-1432-7E0EF5A5F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7689-944E-4265-874B-F302C3042655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79C3F-7CAC-8BEA-D65A-976E602D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A9E757-097E-FB42-8317-066F97923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3AD14-A7F8-4DC0-9B9D-1BB5324AE2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242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92B1D5-F798-1A22-807E-107587D997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1A9B79-9CD4-A1F6-B7CB-41F6969D22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37AC5-6CDC-41D4-DB3F-20CBB58CC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07689-944E-4265-874B-F302C3042655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0A376-184D-6855-174D-82ABE3DDB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EF788-6DA6-EED3-0CB1-598DD6FF9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3AD14-A7F8-4DC0-9B9D-1BB5324AE2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2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0EE1A2-B23B-3A2F-0B7B-03560FACF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BA898-6F4A-6C04-9923-B10084878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4EB66-3ACF-C57C-9A0F-13C65132D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507689-944E-4265-874B-F302C3042655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76BC1-3CD2-899B-12E6-F5750F5B5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24E48-6FC8-A0AF-6C43-FBDDD5586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83AD14-A7F8-4DC0-9B9D-1BB5324AE2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950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Matthew%2022&amp;version=NIV#fen-NIV-23910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F7226-9E81-94A7-0353-4FF1F362C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8800" i="1" dirty="0">
                <a:solidFill>
                  <a:schemeClr val="accent6">
                    <a:lumMod val="75000"/>
                  </a:schemeClr>
                </a:solidFill>
              </a:rPr>
              <a:t>Creation Sunday</a:t>
            </a:r>
          </a:p>
        </p:txBody>
      </p:sp>
    </p:spTree>
    <p:extLst>
      <p:ext uri="{BB962C8B-B14F-4D97-AF65-F5344CB8AC3E}">
        <p14:creationId xmlns:p14="http://schemas.microsoft.com/office/powerpoint/2010/main" val="3893739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9CC099-DBF6-2084-0B67-6A0D84789E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578" t="19186" r="52734" b="25000"/>
          <a:stretch>
            <a:fillRect/>
          </a:stretch>
        </p:blipFill>
        <p:spPr>
          <a:xfrm>
            <a:off x="1512950" y="644362"/>
            <a:ext cx="4583050" cy="55692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63BCAA-DB33-96B1-8B23-D9465713BF94}"/>
              </a:ext>
            </a:extLst>
          </p:cNvPr>
          <p:cNvSpPr txBox="1"/>
          <p:nvPr/>
        </p:nvSpPr>
        <p:spPr>
          <a:xfrm>
            <a:off x="7710678" y="5385815"/>
            <a:ext cx="43411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18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en-GB" sz="1800" i="1" kern="100" dirty="0">
                <a:solidFill>
                  <a:srgbClr val="FF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Truly I tell you</a:t>
            </a:r>
            <a:r>
              <a:rPr lang="en-GB" sz="18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,” he continued, “</a:t>
            </a:r>
            <a:r>
              <a:rPr lang="en-GB" sz="1800" i="1" kern="100" dirty="0">
                <a:solidFill>
                  <a:srgbClr val="FF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no prophet is accepted in his hometown</a:t>
            </a:r>
            <a:r>
              <a:rPr lang="en-GB" sz="18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”.(Luke 4:24 )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804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DBEE221-A93F-8304-7BB8-88CF0B94A3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390" t="5857" b="48"/>
          <a:stretch>
            <a:fillRect/>
          </a:stretch>
        </p:blipFill>
        <p:spPr>
          <a:xfrm>
            <a:off x="1200149" y="342900"/>
            <a:ext cx="10315575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66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1CEB76A-4970-B342-9290-5815F5A9CD64}"/>
              </a:ext>
            </a:extLst>
          </p:cNvPr>
          <p:cNvSpPr txBox="1"/>
          <p:nvPr/>
        </p:nvSpPr>
        <p:spPr>
          <a:xfrm>
            <a:off x="569595" y="1163499"/>
            <a:ext cx="1105281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1200"/>
              </a:spcAft>
              <a:buNone/>
            </a:pPr>
            <a:r>
              <a:rPr lang="en-GB" sz="3000" b="1" i="1" dirty="0">
                <a:solidFill>
                  <a:schemeClr val="tx1"/>
                </a:solidFill>
                <a:effectLst/>
                <a:latin typeface="+mn-lt"/>
              </a:rPr>
              <a:t>1 </a:t>
            </a:r>
            <a:r>
              <a:rPr lang="en-GB" sz="3000" b="0" i="1" dirty="0">
                <a:solidFill>
                  <a:schemeClr val="tx1"/>
                </a:solidFill>
                <a:effectLst/>
                <a:latin typeface="+mn-lt"/>
              </a:rPr>
              <a:t>In the beginning was the Word, and the Word was with God, and the Word was God. </a:t>
            </a:r>
          </a:p>
          <a:p>
            <a:pPr indent="0" algn="l">
              <a:spcAft>
                <a:spcPts val="1200"/>
              </a:spcAft>
              <a:buNone/>
            </a:pPr>
            <a:r>
              <a:rPr lang="en-GB" sz="3000" b="1" i="1" baseline="30000" dirty="0">
                <a:solidFill>
                  <a:schemeClr val="tx1"/>
                </a:solidFill>
                <a:effectLst/>
                <a:latin typeface="+mn-lt"/>
              </a:rPr>
              <a:t>2 </a:t>
            </a:r>
            <a:r>
              <a:rPr lang="en-GB" sz="3000" b="0" i="1" dirty="0">
                <a:solidFill>
                  <a:schemeClr val="tx1"/>
                </a:solidFill>
                <a:effectLst/>
                <a:latin typeface="+mn-lt"/>
              </a:rPr>
              <a:t>He was with God in the beginning. </a:t>
            </a:r>
          </a:p>
          <a:p>
            <a:pPr indent="0" algn="l">
              <a:spcAft>
                <a:spcPts val="1200"/>
              </a:spcAft>
              <a:buNone/>
            </a:pPr>
            <a:r>
              <a:rPr lang="en-GB" sz="3000" b="1" i="1" baseline="30000" dirty="0">
                <a:solidFill>
                  <a:schemeClr val="tx1"/>
                </a:solidFill>
                <a:effectLst/>
                <a:latin typeface="+mn-lt"/>
              </a:rPr>
              <a:t>3 </a:t>
            </a:r>
            <a:r>
              <a:rPr lang="en-GB" sz="3000" b="0" i="1" dirty="0">
                <a:solidFill>
                  <a:schemeClr val="tx1"/>
                </a:solidFill>
                <a:effectLst/>
                <a:latin typeface="+mn-lt"/>
              </a:rPr>
              <a:t>Through him all things were made; without him nothing was made that has been made. </a:t>
            </a:r>
          </a:p>
          <a:p>
            <a:pPr indent="0" algn="l">
              <a:spcAft>
                <a:spcPts val="1200"/>
              </a:spcAft>
              <a:buNone/>
            </a:pPr>
            <a:r>
              <a:rPr lang="en-GB" sz="3000" b="1" i="1" baseline="30000" dirty="0">
                <a:solidFill>
                  <a:schemeClr val="tx1"/>
                </a:solidFill>
                <a:effectLst/>
                <a:latin typeface="+mn-lt"/>
              </a:rPr>
              <a:t>4 </a:t>
            </a:r>
            <a:r>
              <a:rPr lang="en-GB" sz="3000" b="0" i="1" dirty="0">
                <a:solidFill>
                  <a:schemeClr val="tx1"/>
                </a:solidFill>
                <a:effectLst/>
                <a:latin typeface="+mn-lt"/>
              </a:rPr>
              <a:t>In him was life, and that life was the light of all mankind. </a:t>
            </a:r>
          </a:p>
          <a:p>
            <a:pPr indent="0" algn="l">
              <a:spcAft>
                <a:spcPts val="1200"/>
              </a:spcAft>
              <a:buNone/>
            </a:pPr>
            <a:r>
              <a:rPr lang="en-GB" sz="3000" b="1" i="1" baseline="30000" dirty="0">
                <a:solidFill>
                  <a:schemeClr val="tx1"/>
                </a:solidFill>
                <a:effectLst/>
                <a:latin typeface="+mn-lt"/>
              </a:rPr>
              <a:t>5 </a:t>
            </a:r>
            <a:r>
              <a:rPr lang="en-GB" sz="3000" b="0" i="1" dirty="0">
                <a:solidFill>
                  <a:schemeClr val="tx1"/>
                </a:solidFill>
                <a:effectLst/>
                <a:latin typeface="+mn-lt"/>
              </a:rPr>
              <a:t>The light shines in the darkness, and the darkness has not overcome it.</a:t>
            </a:r>
            <a:endParaRPr lang="en-GB" sz="3000" b="0" i="1" dirty="0">
              <a:solidFill>
                <a:srgbClr val="000000"/>
              </a:solidFill>
              <a:effectLst/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100855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E3AC40A-90E8-CC11-92F2-BDE8539152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3552393"/>
              </p:ext>
            </p:extLst>
          </p:nvPr>
        </p:nvGraphicFramePr>
        <p:xfrm>
          <a:off x="619125" y="409575"/>
          <a:ext cx="10515600" cy="5157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1372">
                  <a:extLst>
                    <a:ext uri="{9D8B030D-6E8A-4147-A177-3AD203B41FA5}">
                      <a16:colId xmlns:a16="http://schemas.microsoft.com/office/drawing/2014/main" val="3414816304"/>
                    </a:ext>
                  </a:extLst>
                </a:gridCol>
                <a:gridCol w="4971525">
                  <a:extLst>
                    <a:ext uri="{9D8B030D-6E8A-4147-A177-3AD203B41FA5}">
                      <a16:colId xmlns:a16="http://schemas.microsoft.com/office/drawing/2014/main" val="399545386"/>
                    </a:ext>
                  </a:extLst>
                </a:gridCol>
                <a:gridCol w="4972703">
                  <a:extLst>
                    <a:ext uri="{9D8B030D-6E8A-4147-A177-3AD203B41FA5}">
                      <a16:colId xmlns:a16="http://schemas.microsoft.com/office/drawing/2014/main" val="1650768565"/>
                    </a:ext>
                  </a:extLst>
                </a:gridCol>
              </a:tblGrid>
              <a:tr h="610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 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Genesis 1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John 1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3087042"/>
                  </a:ext>
                </a:extLst>
              </a:tr>
              <a:tr h="610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>
                          <a:effectLst/>
                        </a:rPr>
                        <a:t>v1</a:t>
                      </a:r>
                      <a:endParaRPr lang="en-GB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In the 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beginning</a:t>
                      </a:r>
                      <a:r>
                        <a:rPr lang="en-GB" sz="2400" kern="100" dirty="0">
                          <a:effectLst/>
                        </a:rPr>
                        <a:t>…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God</a:t>
                      </a:r>
                      <a:endParaRPr lang="en-GB" sz="24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In the 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beginning</a:t>
                      </a:r>
                      <a:r>
                        <a:rPr lang="en-GB" sz="2400" kern="100" dirty="0">
                          <a:effectLst/>
                        </a:rPr>
                        <a:t>…Word…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God</a:t>
                      </a:r>
                      <a:endParaRPr lang="en-GB" sz="24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7425134"/>
                  </a:ext>
                </a:extLst>
              </a:tr>
              <a:tr h="794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>
                          <a:effectLst/>
                        </a:rPr>
                        <a:t>v2</a:t>
                      </a:r>
                      <a:endParaRPr lang="en-GB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The 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Spirit</a:t>
                      </a:r>
                      <a:r>
                        <a:rPr lang="en-GB" sz="2400" kern="100" dirty="0">
                          <a:effectLst/>
                        </a:rPr>
                        <a:t> (of 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God</a:t>
                      </a:r>
                      <a:r>
                        <a:rPr lang="en-GB" sz="2400" kern="100" dirty="0">
                          <a:effectLst/>
                        </a:rPr>
                        <a:t>) moved across the water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He (the 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Word</a:t>
                      </a:r>
                      <a:r>
                        <a:rPr lang="en-GB" sz="2400" kern="100" dirty="0">
                          <a:effectLst/>
                        </a:rPr>
                        <a:t>) was there with 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God</a:t>
                      </a:r>
                      <a:endParaRPr lang="en-GB" sz="24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783108"/>
                  </a:ext>
                </a:extLst>
              </a:tr>
              <a:tr h="610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>
                          <a:effectLst/>
                        </a:rPr>
                        <a:t>v3</a:t>
                      </a:r>
                      <a:endParaRPr lang="en-GB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Let there be light (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made</a:t>
                      </a:r>
                      <a:r>
                        <a:rPr lang="en-GB" sz="2400" kern="100" dirty="0">
                          <a:effectLst/>
                        </a:rPr>
                        <a:t>)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All things were 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made</a:t>
                      </a:r>
                      <a:r>
                        <a:rPr lang="en-GB" sz="2400" kern="100" dirty="0">
                          <a:effectLst/>
                        </a:rPr>
                        <a:t> by him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9520878"/>
                  </a:ext>
                </a:extLst>
              </a:tr>
              <a:tr h="1252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>
                          <a:effectLst/>
                        </a:rPr>
                        <a:t>V4</a:t>
                      </a:r>
                      <a:endParaRPr lang="en-GB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The 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light</a:t>
                      </a:r>
                      <a:r>
                        <a:rPr lang="en-GB" sz="2400" kern="100" dirty="0">
                          <a:effectLst/>
                        </a:rPr>
                        <a:t> was good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baseline="30000" dirty="0">
                          <a:effectLst/>
                        </a:rPr>
                        <a:t> </a:t>
                      </a:r>
                      <a:r>
                        <a:rPr lang="en-GB" sz="2400" kern="100" dirty="0">
                          <a:effectLst/>
                        </a:rPr>
                        <a:t>In him was life, and the life was the 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light</a:t>
                      </a:r>
                      <a:r>
                        <a:rPr lang="en-GB" sz="2400" kern="100" dirty="0">
                          <a:effectLst/>
                        </a:rPr>
                        <a:t> of men.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8255903"/>
                  </a:ext>
                </a:extLst>
              </a:tr>
              <a:tr h="1252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>
                          <a:effectLst/>
                        </a:rPr>
                        <a:t>V5</a:t>
                      </a:r>
                      <a:endParaRPr lang="en-GB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Light</a:t>
                      </a:r>
                      <a:r>
                        <a:rPr lang="en-GB" sz="2400" kern="100" dirty="0">
                          <a:effectLst/>
                        </a:rPr>
                        <a:t>/dark…the first day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The </a:t>
                      </a:r>
                      <a:r>
                        <a:rPr lang="en-GB" sz="2400" kern="100" dirty="0">
                          <a:solidFill>
                            <a:srgbClr val="FF0000"/>
                          </a:solidFill>
                          <a:effectLst/>
                        </a:rPr>
                        <a:t>light</a:t>
                      </a:r>
                      <a:r>
                        <a:rPr lang="en-GB" sz="2400" kern="100" dirty="0">
                          <a:effectLst/>
                        </a:rPr>
                        <a:t> shines…it has been overcome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0063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095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65205-A707-22F2-4A05-E1C134727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584" y="591185"/>
            <a:ext cx="10515600" cy="4351338"/>
          </a:xfrm>
        </p:spPr>
        <p:txBody>
          <a:bodyPr>
            <a:normAutofit/>
          </a:bodyPr>
          <a:lstStyle/>
          <a:p>
            <a:r>
              <a:rPr lang="en-GB" b="1" baseline="30000" dirty="0"/>
              <a:t>17</a:t>
            </a:r>
            <a:r>
              <a:rPr lang="en-GB" b="1" baseline="30000" dirty="0">
                <a:solidFill>
                  <a:srgbClr val="FF0000"/>
                </a:solidFill>
              </a:rPr>
              <a:t> </a:t>
            </a:r>
            <a:r>
              <a:rPr lang="en-GB" dirty="0">
                <a:solidFill>
                  <a:srgbClr val="FF0000"/>
                </a:solidFill>
              </a:rPr>
              <a:t>“Do not think that I have come to abolish the Law or the Prophets; I have not come to abolish them </a:t>
            </a:r>
            <a:r>
              <a:rPr lang="en-GB" b="1" dirty="0">
                <a:solidFill>
                  <a:srgbClr val="FF0000"/>
                </a:solidFill>
              </a:rPr>
              <a:t>but to </a:t>
            </a:r>
            <a:r>
              <a:rPr lang="en-GB" b="1" dirty="0" err="1">
                <a:solidFill>
                  <a:srgbClr val="FF0000"/>
                </a:solidFill>
              </a:rPr>
              <a:t>fulfill</a:t>
            </a:r>
            <a:r>
              <a:rPr lang="en-GB" b="1" dirty="0">
                <a:solidFill>
                  <a:srgbClr val="FF0000"/>
                </a:solidFill>
              </a:rPr>
              <a:t> them</a:t>
            </a:r>
            <a:r>
              <a:rPr lang="en-GB" dirty="0">
                <a:solidFill>
                  <a:srgbClr val="FF0000"/>
                </a:solidFill>
              </a:rPr>
              <a:t>”.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b="1" baseline="30000" dirty="0"/>
              <a:t>37</a:t>
            </a:r>
            <a:r>
              <a:rPr lang="en-GB" b="1" baseline="30000" dirty="0">
                <a:solidFill>
                  <a:srgbClr val="FF0000"/>
                </a:solidFill>
              </a:rPr>
              <a:t> </a:t>
            </a:r>
            <a:r>
              <a:rPr lang="en-GB" dirty="0"/>
              <a:t>Jesus replied</a:t>
            </a:r>
            <a:r>
              <a:rPr lang="en-GB" dirty="0">
                <a:solidFill>
                  <a:srgbClr val="FF0000"/>
                </a:solidFill>
              </a:rPr>
              <a:t>: “‘Love the Lord your God with all your heart and with all your soul and with all your mind.’</a:t>
            </a:r>
            <a:r>
              <a:rPr lang="en-GB" baseline="30000" dirty="0">
                <a:solidFill>
                  <a:srgbClr val="FF0000"/>
                </a:solidFill>
              </a:rPr>
              <a:t>[</a:t>
            </a:r>
            <a:r>
              <a:rPr lang="en-GB" u="sng" baseline="30000" dirty="0">
                <a:solidFill>
                  <a:srgbClr val="FF0000"/>
                </a:solidFill>
                <a:hlinkClick r:id="rId2" tooltip="See footnote 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r>
              <a:rPr lang="en-GB" baseline="30000" dirty="0">
                <a:solidFill>
                  <a:srgbClr val="FF0000"/>
                </a:solidFill>
              </a:rPr>
              <a:t>]</a:t>
            </a:r>
            <a:r>
              <a:rPr lang="en-GB" dirty="0">
                <a:solidFill>
                  <a:srgbClr val="FF0000"/>
                </a:solidFill>
              </a:rPr>
              <a:t> </a:t>
            </a:r>
            <a:r>
              <a:rPr lang="en-GB" b="1" baseline="30000" dirty="0"/>
              <a:t>38</a:t>
            </a:r>
            <a:r>
              <a:rPr lang="en-GB" b="1" baseline="30000" dirty="0">
                <a:solidFill>
                  <a:srgbClr val="FF0000"/>
                </a:solidFill>
              </a:rPr>
              <a:t> </a:t>
            </a:r>
            <a:r>
              <a:rPr lang="en-GB" dirty="0">
                <a:solidFill>
                  <a:srgbClr val="FF0000"/>
                </a:solidFill>
              </a:rPr>
              <a:t>This is the first and greatest commandment. </a:t>
            </a:r>
            <a:r>
              <a:rPr lang="en-GB" b="1" baseline="30000" dirty="0"/>
              <a:t>39</a:t>
            </a:r>
            <a:r>
              <a:rPr lang="en-GB" b="1" baseline="30000" dirty="0">
                <a:solidFill>
                  <a:srgbClr val="FF0000"/>
                </a:solidFill>
              </a:rPr>
              <a:t> </a:t>
            </a:r>
            <a:r>
              <a:rPr lang="en-GB" dirty="0">
                <a:solidFill>
                  <a:srgbClr val="FF0000"/>
                </a:solidFill>
              </a:rPr>
              <a:t>And the second is like it: ‘Love your neighbour as yourself.’ </a:t>
            </a:r>
            <a:r>
              <a:rPr lang="en-GB" b="1" baseline="30000" dirty="0"/>
              <a:t>40</a:t>
            </a:r>
            <a:r>
              <a:rPr lang="en-GB" b="1" baseline="30000" dirty="0">
                <a:solidFill>
                  <a:srgbClr val="FF0000"/>
                </a:solidFill>
              </a:rPr>
              <a:t> </a:t>
            </a:r>
            <a:r>
              <a:rPr lang="en-GB" dirty="0">
                <a:solidFill>
                  <a:srgbClr val="FF0000"/>
                </a:solidFill>
              </a:rPr>
              <a:t>All the Law and the Prophets hang on these two commandments.”</a:t>
            </a:r>
          </a:p>
          <a:p>
            <a:endParaRPr lang="en-GB" dirty="0"/>
          </a:p>
          <a:p>
            <a:r>
              <a:rPr lang="en-GB" sz="1800" dirty="0"/>
              <a:t>Matthew’s gospel</a:t>
            </a:r>
          </a:p>
        </p:txBody>
      </p:sp>
    </p:spTree>
    <p:extLst>
      <p:ext uri="{BB962C8B-B14F-4D97-AF65-F5344CB8AC3E}">
        <p14:creationId xmlns:p14="http://schemas.microsoft.com/office/powerpoint/2010/main" val="1981261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6C494-6FC0-2250-7AF3-F32EB910E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379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Loving the world and God’s creation must sit squarely within those 2 commands.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GB" i="1" dirty="0"/>
              <a:t>How can we love God and abuse his creation?</a:t>
            </a:r>
          </a:p>
          <a:p>
            <a:pPr marL="0" lvl="0" indent="0">
              <a:buNone/>
            </a:pPr>
            <a:endParaRPr lang="en-GB" i="1" dirty="0"/>
          </a:p>
          <a:p>
            <a:pPr lvl="0"/>
            <a:r>
              <a:rPr lang="en-GB" i="1" dirty="0"/>
              <a:t>How can we love our neighbour and destroy the planet?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828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C7977-2578-398A-344A-0C47FE44D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928" y="636904"/>
            <a:ext cx="10515600" cy="5436091"/>
          </a:xfrm>
        </p:spPr>
        <p:txBody>
          <a:bodyPr>
            <a:normAutofit/>
          </a:bodyPr>
          <a:lstStyle/>
          <a:p>
            <a:pPr marL="0" indent="0">
              <a:lnSpc>
                <a:spcPts val="3500"/>
              </a:lnSpc>
              <a:buNone/>
            </a:pPr>
            <a:r>
              <a:rPr lang="en-GB" i="1" dirty="0"/>
              <a:t>“A man was going down from Jerusalem to Jericho, when he was attacked by robbers. They stripped him of his clothes, beat him and went away, leaving him half dead. </a:t>
            </a:r>
            <a:r>
              <a:rPr lang="en-GB" b="1" i="1" baseline="30000" dirty="0"/>
              <a:t>31 </a:t>
            </a:r>
            <a:r>
              <a:rPr lang="en-GB" i="1" dirty="0"/>
              <a:t>A </a:t>
            </a:r>
            <a:r>
              <a:rPr lang="en-GB" b="1" i="1" dirty="0"/>
              <a:t>priest</a:t>
            </a:r>
            <a:r>
              <a:rPr lang="en-GB" i="1" dirty="0"/>
              <a:t> happened to be going down the same road, and when he saw the man, he passed by on the other side. </a:t>
            </a:r>
            <a:r>
              <a:rPr lang="en-GB" b="1" i="1" baseline="30000" dirty="0"/>
              <a:t>32 </a:t>
            </a:r>
            <a:r>
              <a:rPr lang="en-GB" i="1" dirty="0"/>
              <a:t>So too, a </a:t>
            </a:r>
            <a:r>
              <a:rPr lang="en-GB" b="1" i="1" dirty="0"/>
              <a:t>Levite</a:t>
            </a:r>
            <a:r>
              <a:rPr lang="en-GB" i="1" dirty="0"/>
              <a:t>, when he came to the place and saw him, passed by on the other side…then for a long time no-one came…... </a:t>
            </a:r>
          </a:p>
          <a:p>
            <a:pPr marL="0" indent="0">
              <a:lnSpc>
                <a:spcPts val="3500"/>
              </a:lnSpc>
              <a:buNone/>
            </a:pPr>
            <a:r>
              <a:rPr lang="en-GB" i="1" dirty="0"/>
              <a:t>The sun beat down by day, the night was very cold…….</a:t>
            </a:r>
          </a:p>
          <a:p>
            <a:pPr marL="0" indent="0">
              <a:lnSpc>
                <a:spcPts val="3500"/>
              </a:lnSpc>
              <a:buNone/>
            </a:pPr>
            <a:endParaRPr lang="en-GB" i="1" dirty="0"/>
          </a:p>
          <a:p>
            <a:pPr marL="0" indent="0" algn="r">
              <a:lnSpc>
                <a:spcPts val="3500"/>
              </a:lnSpc>
              <a:buNone/>
            </a:pPr>
            <a:r>
              <a:rPr lang="en-GB" i="1" dirty="0"/>
              <a:t>…..and the man died… 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7193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4CC391-4A14-66D3-5179-E72E397E63B1}"/>
              </a:ext>
            </a:extLst>
          </p:cNvPr>
          <p:cNvSpPr txBox="1"/>
          <p:nvPr/>
        </p:nvSpPr>
        <p:spPr>
          <a:xfrm>
            <a:off x="744502" y="356364"/>
            <a:ext cx="11047807" cy="4447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7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The Good Samaritan story requires a response from us: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27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GB" sz="27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How often do we leave it for someone else… ?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7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How often do we leave it for another day… ?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GB" sz="27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7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 So too then with the problems about God’s Creation…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27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GB" sz="27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Are we leaving it for someone else… ?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7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Are we leaving it for another day… ?</a:t>
            </a:r>
            <a:endParaRPr lang="en-GB" sz="2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265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7A6AD5-47AB-61B0-1168-890A51232D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547" t="13517" r="36641" b="12210"/>
          <a:stretch>
            <a:fillRect/>
          </a:stretch>
        </p:blipFill>
        <p:spPr>
          <a:xfrm>
            <a:off x="4333874" y="1038225"/>
            <a:ext cx="3390901" cy="48672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161985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EB5D3B-60F6-00E2-0BA7-5C60DED5D8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720" t="47222" r="29909" b="33195"/>
          <a:stretch>
            <a:fillRect/>
          </a:stretch>
        </p:blipFill>
        <p:spPr>
          <a:xfrm>
            <a:off x="918723" y="885825"/>
            <a:ext cx="10647656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2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7833EA-C39E-00CB-95E4-AFF9239CB0C2}"/>
              </a:ext>
            </a:extLst>
          </p:cNvPr>
          <p:cNvSpPr txBox="1"/>
          <p:nvPr/>
        </p:nvSpPr>
        <p:spPr>
          <a:xfrm>
            <a:off x="1091184" y="887695"/>
            <a:ext cx="9607296" cy="1774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The dictionary has REPENTANCE as 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“to be grieved over one's past and seek forgiveness; feel such regret for sins, crimes, or omissions </a:t>
            </a:r>
            <a:r>
              <a:rPr lang="en-GB" sz="2400" i="1" u="sng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as </a:t>
            </a:r>
            <a:r>
              <a:rPr lang="en-GB" sz="2400" b="1" i="1" u="sng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produces amendment of life</a:t>
            </a:r>
            <a:r>
              <a:rPr lang="en-GB" sz="2400" i="1" u="sng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…</a:t>
            </a:r>
            <a:endParaRPr lang="en-GB" sz="24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999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860B50-C5CA-633E-B5AE-FA5EAD8FF394}"/>
              </a:ext>
            </a:extLst>
          </p:cNvPr>
          <p:cNvSpPr txBox="1"/>
          <p:nvPr/>
        </p:nvSpPr>
        <p:spPr>
          <a:xfrm>
            <a:off x="960120" y="530352"/>
            <a:ext cx="9381744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2400" i="1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2400" i="1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i="1" kern="100" dirty="0"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en-GB" sz="24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…devoted themselves to the apostles’ teaching and fellowship, to the breaking of bread and the prayers …”.</a:t>
            </a:r>
            <a:r>
              <a:rPr lang="en-GB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Acts 2:42</a:t>
            </a:r>
            <a:endParaRPr lang="en-GB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990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8CF2A5-90B4-8CA4-E395-0ABE2C1DA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188" t="15697" r="48593" b="28634"/>
          <a:stretch>
            <a:fillRect/>
          </a:stretch>
        </p:blipFill>
        <p:spPr>
          <a:xfrm rot="20655587">
            <a:off x="4134063" y="1339033"/>
            <a:ext cx="3520801" cy="43498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B2A637-281E-2424-8744-3C03457A9398}"/>
              </a:ext>
            </a:extLst>
          </p:cNvPr>
          <p:cNvSpPr txBox="1"/>
          <p:nvPr/>
        </p:nvSpPr>
        <p:spPr>
          <a:xfrm>
            <a:off x="10420350" y="361950"/>
            <a:ext cx="1647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Amen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BC66E9-2DA2-2156-B684-C49CE63029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09" t="35174" r="69219" b="12355"/>
          <a:stretch>
            <a:fillRect/>
          </a:stretch>
        </p:blipFill>
        <p:spPr>
          <a:xfrm rot="20067445">
            <a:off x="1435679" y="916203"/>
            <a:ext cx="1800000" cy="21445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50E1D6-08D4-26F7-E5C5-6BF30ED5D4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4297" t="23837" r="10664" b="18604"/>
          <a:stretch>
            <a:fillRect/>
          </a:stretch>
        </p:blipFill>
        <p:spPr>
          <a:xfrm rot="1243516">
            <a:off x="9108971" y="3917706"/>
            <a:ext cx="1800000" cy="22240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7F227A-EA28-22A8-8547-3DD133615E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005" t="36482" r="59609" b="32994"/>
          <a:stretch>
            <a:fillRect/>
          </a:stretch>
        </p:blipFill>
        <p:spPr>
          <a:xfrm rot="739999">
            <a:off x="1293143" y="4037193"/>
            <a:ext cx="1800000" cy="19194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964818-E43F-6A79-7A9C-DE923D37470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719" t="50204" r="41797" b="16424"/>
          <a:stretch>
            <a:fillRect/>
          </a:stretch>
        </p:blipFill>
        <p:spPr>
          <a:xfrm rot="20506460">
            <a:off x="8534099" y="963636"/>
            <a:ext cx="1800000" cy="195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953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fea542-1c80-480b-8a12-1dd1059ba38a">
      <Terms xmlns="http://schemas.microsoft.com/office/infopath/2007/PartnerControls"/>
    </lcf76f155ced4ddcb4097134ff3c332f>
    <TaxCatchAll xmlns="f2351efe-5206-4204-8d09-c8144023cd0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3670B4E4C32140916243326AB10F47" ma:contentTypeVersion="16" ma:contentTypeDescription="Create a new document." ma:contentTypeScope="" ma:versionID="386f9273294212d26c79654dad7bad8a">
  <xsd:schema xmlns:xsd="http://www.w3.org/2001/XMLSchema" xmlns:xs="http://www.w3.org/2001/XMLSchema" xmlns:p="http://schemas.microsoft.com/office/2006/metadata/properties" xmlns:ns2="82fea542-1c80-480b-8a12-1dd1059ba38a" xmlns:ns3="f2351efe-5206-4204-8d09-c8144023cd05" targetNamespace="http://schemas.microsoft.com/office/2006/metadata/properties" ma:root="true" ma:fieldsID="d68c6a04e7113eda19c974b9bdde4914" ns2:_="" ns3:_="">
    <xsd:import namespace="82fea542-1c80-480b-8a12-1dd1059ba38a"/>
    <xsd:import namespace="f2351efe-5206-4204-8d09-c8144023cd0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fea542-1c80-480b-8a12-1dd1059ba38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b93c25bf-c8bd-495c-890a-7f0e1757f3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351efe-5206-4204-8d09-c8144023cd0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ec3f56e-89a7-4a5b-a881-edc2804fe70f}" ma:internalName="TaxCatchAll" ma:showField="CatchAllData" ma:web="f2351efe-5206-4204-8d09-c8144023cd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D73C15-F2CF-4FD1-AAFE-AE648082F8FF}">
  <ds:schemaRefs>
    <ds:schemaRef ds:uri="http://schemas.microsoft.com/office/2006/metadata/properties"/>
    <ds:schemaRef ds:uri="http://schemas.microsoft.com/office/infopath/2007/PartnerControls"/>
    <ds:schemaRef ds:uri="82fea542-1c80-480b-8a12-1dd1059ba38a"/>
    <ds:schemaRef ds:uri="f2351efe-5206-4204-8d09-c8144023cd05"/>
  </ds:schemaRefs>
</ds:datastoreItem>
</file>

<file path=customXml/itemProps2.xml><?xml version="1.0" encoding="utf-8"?>
<ds:datastoreItem xmlns:ds="http://schemas.openxmlformats.org/officeDocument/2006/customXml" ds:itemID="{2260889D-B0EB-4F92-BB94-AB898C2BC7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fea542-1c80-480b-8a12-1dd1059ba38a"/>
    <ds:schemaRef ds:uri="f2351efe-5206-4204-8d09-c8144023cd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DB70E4-0126-4A3A-9901-B95AAACFD2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553</Words>
  <Application>Microsoft Office PowerPoint</Application>
  <PresentationFormat>Widescreen</PresentationFormat>
  <Paragraphs>59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Symbol</vt:lpstr>
      <vt:lpstr>system-ui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Williams</dc:creator>
  <cp:lastModifiedBy>Peter Williams</cp:lastModifiedBy>
  <cp:revision>3</cp:revision>
  <dcterms:created xsi:type="dcterms:W3CDTF">2026-09-04T11:39:52Z</dcterms:created>
  <dcterms:modified xsi:type="dcterms:W3CDTF">2026-09-06T05:15:12Z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0x010100983670B4E4C32140916243326AB10F47</vt:lpwstr>
  </property>
  <property fmtid="{D5CDD505-2E9C-101B-9397-08002B2CF9AE}" pid="3" name="MediaServiceImageTags">
    <vt:lpwstr/>
  </property>
</Properties>
</file>